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sldIdLst>
    <p:sldId id="256" r:id="rId2"/>
    <p:sldId id="555" r:id="rId3"/>
    <p:sldId id="532" r:id="rId4"/>
    <p:sldId id="448" r:id="rId5"/>
    <p:sldId id="361" r:id="rId6"/>
    <p:sldId id="488" r:id="rId7"/>
    <p:sldId id="510" r:id="rId8"/>
    <p:sldId id="509" r:id="rId9"/>
    <p:sldId id="572" r:id="rId10"/>
    <p:sldId id="547" r:id="rId11"/>
    <p:sldId id="517" r:id="rId12"/>
    <p:sldId id="542" r:id="rId13"/>
    <p:sldId id="514" r:id="rId14"/>
    <p:sldId id="487" r:id="rId15"/>
    <p:sldId id="515" r:id="rId16"/>
    <p:sldId id="543" r:id="rId17"/>
    <p:sldId id="512" r:id="rId18"/>
    <p:sldId id="516" r:id="rId19"/>
    <p:sldId id="533" r:id="rId20"/>
    <p:sldId id="544" r:id="rId21"/>
    <p:sldId id="513" r:id="rId22"/>
    <p:sldId id="484" r:id="rId23"/>
    <p:sldId id="485" r:id="rId24"/>
    <p:sldId id="574" r:id="rId25"/>
    <p:sldId id="490" r:id="rId26"/>
    <p:sldId id="536" r:id="rId27"/>
    <p:sldId id="537" r:id="rId28"/>
    <p:sldId id="467" r:id="rId29"/>
    <p:sldId id="373" r:id="rId30"/>
    <p:sldId id="374" r:id="rId31"/>
    <p:sldId id="371" r:id="rId32"/>
    <p:sldId id="431" r:id="rId33"/>
    <p:sldId id="498" r:id="rId34"/>
    <p:sldId id="538" r:id="rId35"/>
    <p:sldId id="375" r:id="rId36"/>
    <p:sldId id="494" r:id="rId37"/>
    <p:sldId id="495" r:id="rId38"/>
    <p:sldId id="564" r:id="rId39"/>
    <p:sldId id="523" r:id="rId40"/>
    <p:sldId id="497" r:id="rId41"/>
    <p:sldId id="447" r:id="rId42"/>
    <p:sldId id="454" r:id="rId43"/>
    <p:sldId id="561" r:id="rId44"/>
    <p:sldId id="408" r:id="rId45"/>
    <p:sldId id="518" r:id="rId46"/>
    <p:sldId id="553" r:id="rId47"/>
    <p:sldId id="499" r:id="rId48"/>
    <p:sldId id="500" r:id="rId49"/>
    <p:sldId id="502" r:id="rId50"/>
    <p:sldId id="556" r:id="rId51"/>
    <p:sldId id="503" r:id="rId52"/>
    <p:sldId id="403" r:id="rId53"/>
    <p:sldId id="525" r:id="rId54"/>
    <p:sldId id="527" r:id="rId55"/>
    <p:sldId id="528" r:id="rId56"/>
    <p:sldId id="530" r:id="rId57"/>
    <p:sldId id="531" r:id="rId58"/>
    <p:sldId id="505" r:id="rId59"/>
    <p:sldId id="545" r:id="rId60"/>
    <p:sldId id="465" r:id="rId61"/>
    <p:sldId id="519" r:id="rId62"/>
    <p:sldId id="552" r:id="rId63"/>
    <p:sldId id="554" r:id="rId64"/>
    <p:sldId id="567" r:id="rId65"/>
    <p:sldId id="563" r:id="rId66"/>
    <p:sldId id="568" r:id="rId67"/>
    <p:sldId id="389" r:id="rId68"/>
    <p:sldId id="390" r:id="rId69"/>
    <p:sldId id="569" r:id="rId70"/>
    <p:sldId id="391" r:id="rId71"/>
    <p:sldId id="565" r:id="rId72"/>
    <p:sldId id="400" r:id="rId73"/>
    <p:sldId id="560" r:id="rId74"/>
    <p:sldId id="562" r:id="rId75"/>
    <p:sldId id="399" r:id="rId76"/>
    <p:sldId id="558" r:id="rId77"/>
    <p:sldId id="571" r:id="rId78"/>
    <p:sldId id="570" r:id="rId79"/>
    <p:sldId id="557" r:id="rId80"/>
    <p:sldId id="566"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 id="6" name="Jen Schmidt" initials="" lastIdx="17" clrIdx="5"/>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E8D9B5"/>
    <a:srgbClr val="FFD421"/>
    <a:srgbClr val="FF8200"/>
    <a:srgbClr val="C89A58"/>
    <a:srgbClr val="94AE4A"/>
    <a:srgbClr val="0DB100"/>
    <a:srgbClr val="18453B"/>
    <a:srgbClr val="008183"/>
    <a:srgbClr val="0DB1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11" autoAdjust="0"/>
    <p:restoredTop sz="67302" autoAdjust="0"/>
  </p:normalViewPr>
  <p:slideViewPr>
    <p:cSldViewPr snapToGrid="0" snapToObjects="1">
      <p:cViewPr>
        <p:scale>
          <a:sx n="88" d="100"/>
          <a:sy n="88" d="100"/>
        </p:scale>
        <p:origin x="2312" y="-200"/>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8-01-21T19:02:00.882" idx="1">
    <p:pos x="962" y="1031"/>
    <p:text>you can shorten this bullet to just say role and use of....</p:text>
  </p:cm>
  <p:cm authorId="6" dt="2018-01-21T19:02:33.366" idx="2">
    <p:pos x="1200" y="2415"/>
    <p:text>Thinking this can be shortened too but not sure of your point so I don't want to mess with it. </p:text>
  </p:cm>
</p:cmLst>
</file>

<file path=ppt/comments/comment2.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22E21CC0-B8BD-3849-A4BA-35C9B4C39E0A}" type="presOf" srcId="{151A008A-9BA9-904A-BB88-E71165A248C5}" destId="{33E36DC5-FDC1-3045-8FAF-5608E748A802}" srcOrd="1"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D31ADF62-87EA-EB4D-A244-5C57BC9FA61A}" type="presOf" srcId="{151A008A-9BA9-904A-BB88-E71165A248C5}" destId="{AB4C1FB3-2B6B-AA44-AA11-E5279297D71B}" srcOrd="0" destOrd="0" presId="urn:microsoft.com/office/officeart/2009/layout/ReverseList"/>
    <dgm:cxn modelId="{E66E941B-C158-A543-A293-F1E9EA84CFD0}" type="presOf" srcId="{CA7A9F00-98EB-FC43-991E-8BD98DDD2EC6}" destId="{B4D792D2-1D92-6049-AAA8-42236E660B82}" srcOrd="0" destOrd="0" presId="urn:microsoft.com/office/officeart/2009/layout/ReverseList"/>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ACF5ACE4-6FDD-0F4F-B4A1-F4B3561868B2}" type="presOf" srcId="{4DD7F421-8234-5646-AA37-99FDB5E174DE}" destId="{97AEF6E6-38A0-8D4B-A5A2-4FA4131D8617}" srcOrd="0" destOrd="0" presId="urn:microsoft.com/office/officeart/2009/layout/ReverseList"/>
    <dgm:cxn modelId="{2C682D93-6343-074D-B574-383C4D5043C0}" type="presOf" srcId="{CA7A9F00-98EB-FC43-991E-8BD98DDD2EC6}" destId="{4D29AE91-CCF2-D24E-86E2-EA9DF1EFFEF9}" srcOrd="1" destOrd="0" presId="urn:microsoft.com/office/officeart/2009/layout/ReverseList"/>
    <dgm:cxn modelId="{300AAFE9-6671-D64C-8250-E757845F3A5C}"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56D6DC8B-9BE5-EC47-AD90-5BE584BE6DA2}"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0A123FF-8117-8148-BF5B-515AFDB99B1F}" type="presOf" srcId="{151A008A-9BA9-904A-BB88-E71165A248C5}" destId="{33E36DC5-FDC1-3045-8FAF-5608E748A802}" srcOrd="1" destOrd="0" presId="urn:microsoft.com/office/officeart/2009/layout/ReverseList"/>
    <dgm:cxn modelId="{8D2B4B83-9FC7-E741-984A-46C4D5C1AF49}" type="presParOf" srcId="{97AEF6E6-38A0-8D4B-A5A2-4FA4131D8617}" destId="{AB4C1FB3-2B6B-AA44-AA11-E5279297D71B}" srcOrd="0" destOrd="0" presId="urn:microsoft.com/office/officeart/2009/layout/ReverseList"/>
    <dgm:cxn modelId="{CF3E5BA6-70CC-F845-A9B3-A8EC17DC3C3E}" type="presParOf" srcId="{97AEF6E6-38A0-8D4B-A5A2-4FA4131D8617}" destId="{33E36DC5-FDC1-3045-8FAF-5608E748A802}" srcOrd="1" destOrd="0" presId="urn:microsoft.com/office/officeart/2009/layout/ReverseList"/>
    <dgm:cxn modelId="{7167F12E-5C39-ED42-8759-59D68D5A2FA2}" type="presParOf" srcId="{97AEF6E6-38A0-8D4B-A5A2-4FA4131D8617}" destId="{B4D792D2-1D92-6049-AAA8-42236E660B82}" srcOrd="2" destOrd="0" presId="urn:microsoft.com/office/officeart/2009/layout/ReverseList"/>
    <dgm:cxn modelId="{66B783B0-2546-9C44-A1EC-3C26B9E12CB1}" type="presParOf" srcId="{97AEF6E6-38A0-8D4B-A5A2-4FA4131D8617}" destId="{4D29AE91-CCF2-D24E-86E2-EA9DF1EFFEF9}" srcOrd="3" destOrd="0" presId="urn:microsoft.com/office/officeart/2009/layout/ReverseList"/>
    <dgm:cxn modelId="{CA584F3F-D424-C942-AAC0-FCE7F1E07649}" type="presParOf" srcId="{97AEF6E6-38A0-8D4B-A5A2-4FA4131D8617}" destId="{41F31D1F-7DBC-9F4E-9A42-73727BD0013F}" srcOrd="4" destOrd="0" presId="urn:microsoft.com/office/officeart/2009/layout/ReverseList"/>
    <dgm:cxn modelId="{32304400-9134-6540-9353-DC3BB9886F0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549C3F4A-A776-A34F-8402-99C2C9068D11}" type="presOf" srcId="{151A008A-9BA9-904A-BB88-E71165A248C5}" destId="{AB4C1FB3-2B6B-AA44-AA11-E5279297D71B}" srcOrd="0" destOrd="0" presId="urn:microsoft.com/office/officeart/2009/layout/ReverseList"/>
    <dgm:cxn modelId="{F389D3A9-1A30-F740-89D2-665B1C804820}" type="presOf" srcId="{151A008A-9BA9-904A-BB88-E71165A248C5}" destId="{33E36DC5-FDC1-3045-8FAF-5608E748A802}" srcOrd="1" destOrd="0" presId="urn:microsoft.com/office/officeart/2009/layout/ReverseList"/>
    <dgm:cxn modelId="{F82FE7F7-483F-C446-A129-A05B978B461F}" type="presOf" srcId="{4DD7F421-8234-5646-AA37-99FDB5E174DE}" destId="{97AEF6E6-38A0-8D4B-A5A2-4FA4131D8617}" srcOrd="0" destOrd="0" presId="urn:microsoft.com/office/officeart/2009/layout/ReverseList"/>
    <dgm:cxn modelId="{F70B2E11-17FB-FE4E-BE77-2EA60665087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C14EF85B-E9DC-444D-978C-AC39F2901FD4}"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8AE088E6-3C97-CF4F-9DB8-5CF51E0B142F}" type="presParOf" srcId="{97AEF6E6-38A0-8D4B-A5A2-4FA4131D8617}" destId="{AB4C1FB3-2B6B-AA44-AA11-E5279297D71B}" srcOrd="0" destOrd="0" presId="urn:microsoft.com/office/officeart/2009/layout/ReverseList"/>
    <dgm:cxn modelId="{E10D4F4B-83B5-A846-9989-9FE8EC8E738F}" type="presParOf" srcId="{97AEF6E6-38A0-8D4B-A5A2-4FA4131D8617}" destId="{33E36DC5-FDC1-3045-8FAF-5608E748A802}" srcOrd="1" destOrd="0" presId="urn:microsoft.com/office/officeart/2009/layout/ReverseList"/>
    <dgm:cxn modelId="{09BC428E-7146-724B-A92E-15B21038CEE7}" type="presParOf" srcId="{97AEF6E6-38A0-8D4B-A5A2-4FA4131D8617}" destId="{B4D792D2-1D92-6049-AAA8-42236E660B82}" srcOrd="2" destOrd="0" presId="urn:microsoft.com/office/officeart/2009/layout/ReverseList"/>
    <dgm:cxn modelId="{5092EA7A-B478-BE41-B51C-9534F996D5BA}" type="presParOf" srcId="{97AEF6E6-38A0-8D4B-A5A2-4FA4131D8617}" destId="{4D29AE91-CCF2-D24E-86E2-EA9DF1EFFEF9}" srcOrd="3" destOrd="0" presId="urn:microsoft.com/office/officeart/2009/layout/ReverseList"/>
    <dgm:cxn modelId="{FFD1EE72-9896-F043-8008-527ADCBCB9AC}" type="presParOf" srcId="{97AEF6E6-38A0-8D4B-A5A2-4FA4131D8617}" destId="{41F31D1F-7DBC-9F4E-9A42-73727BD0013F}" srcOrd="4" destOrd="0" presId="urn:microsoft.com/office/officeart/2009/layout/ReverseList"/>
    <dgm:cxn modelId="{4FF459EE-2EE8-B146-B41C-AFC31F17FF8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D76121E-FF9C-4741-AC00-CF5729138755}" type="presOf" srcId="{4DD7F421-8234-5646-AA37-99FDB5E174DE}" destId="{97AEF6E6-38A0-8D4B-A5A2-4FA4131D8617}" srcOrd="0" destOrd="0" presId="urn:microsoft.com/office/officeart/2009/layout/ReverseList"/>
    <dgm:cxn modelId="{3B5D3F0A-E241-E443-93C4-FEF4EC69B5EA}" type="presOf" srcId="{CA7A9F00-98EB-FC43-991E-8BD98DDD2EC6}" destId="{B4D792D2-1D92-6049-AAA8-42236E660B82}" srcOrd="0" destOrd="0" presId="urn:microsoft.com/office/officeart/2009/layout/ReverseList"/>
    <dgm:cxn modelId="{37B860DA-B013-7849-896A-39FFF847736D}" type="presOf" srcId="{151A008A-9BA9-904A-BB88-E71165A248C5}" destId="{33E36DC5-FDC1-3045-8FAF-5608E748A802}"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8C6578E6-BDE0-A245-B6D7-B0420E72DA30}" type="presOf" srcId="{151A008A-9BA9-904A-BB88-E71165A248C5}" destId="{AB4C1FB3-2B6B-AA44-AA11-E5279297D71B}" srcOrd="0" destOrd="0" presId="urn:microsoft.com/office/officeart/2009/layout/ReverseList"/>
    <dgm:cxn modelId="{36C87A09-192F-0142-AC57-E1F45FB92C83}" type="presOf" srcId="{CA7A9F00-98EB-FC43-991E-8BD98DDD2EC6}" destId="{4D29AE91-CCF2-D24E-86E2-EA9DF1EFFEF9}" srcOrd="1" destOrd="0" presId="urn:microsoft.com/office/officeart/2009/layout/ReverseList"/>
    <dgm:cxn modelId="{729F392B-BB5A-A244-895F-8CDB178623E5}" type="presParOf" srcId="{97AEF6E6-38A0-8D4B-A5A2-4FA4131D8617}" destId="{AB4C1FB3-2B6B-AA44-AA11-E5279297D71B}" srcOrd="0" destOrd="0" presId="urn:microsoft.com/office/officeart/2009/layout/ReverseList"/>
    <dgm:cxn modelId="{C231DF2B-A926-654C-AE4F-86D738F22598}" type="presParOf" srcId="{97AEF6E6-38A0-8D4B-A5A2-4FA4131D8617}" destId="{33E36DC5-FDC1-3045-8FAF-5608E748A802}" srcOrd="1" destOrd="0" presId="urn:microsoft.com/office/officeart/2009/layout/ReverseList"/>
    <dgm:cxn modelId="{6EF8636C-07F4-724A-B195-1E34B7168620}" type="presParOf" srcId="{97AEF6E6-38A0-8D4B-A5A2-4FA4131D8617}" destId="{B4D792D2-1D92-6049-AAA8-42236E660B82}" srcOrd="2" destOrd="0" presId="urn:microsoft.com/office/officeart/2009/layout/ReverseList"/>
    <dgm:cxn modelId="{45DE9192-C12F-5F47-BEB9-66E8935CD5AC}" type="presParOf" srcId="{97AEF6E6-38A0-8D4B-A5A2-4FA4131D8617}" destId="{4D29AE91-CCF2-D24E-86E2-EA9DF1EFFEF9}" srcOrd="3" destOrd="0" presId="urn:microsoft.com/office/officeart/2009/layout/ReverseList"/>
    <dgm:cxn modelId="{F15813B4-08A8-9F45-A04F-E96ADF2E6634}" type="presParOf" srcId="{97AEF6E6-38A0-8D4B-A5A2-4FA4131D8617}" destId="{41F31D1F-7DBC-9F4E-9A42-73727BD0013F}" srcOrd="4" destOrd="0" presId="urn:microsoft.com/office/officeart/2009/layout/ReverseList"/>
    <dgm:cxn modelId="{2169DABF-7A73-764E-A298-4D11C5DE0F85}"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cap="none" spc="0" dirty="0">
            <a:ln w="0"/>
            <a:solidFill>
              <a:schemeClr val="tx1"/>
            </a:solidFill>
            <a:effectLst>
              <a:outerShdw blurRad="38100" dist="19050" dir="2700000" algn="tl" rotWithShape="0">
                <a:schemeClr val="dk1">
                  <a:alpha val="40000"/>
                </a:schemeClr>
              </a:outerShdw>
            </a:effectLst>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F344669C-15AB-934A-ABAB-F303367428FB}" type="presOf" srcId="{CA7A9F00-98EB-FC43-991E-8BD98DDD2EC6}" destId="{4D29AE91-CCF2-D24E-86E2-EA9DF1EFFEF9}" srcOrd="1" destOrd="0" presId="urn:microsoft.com/office/officeart/2009/layout/ReverseList"/>
    <dgm:cxn modelId="{8C22D17B-AE9D-564E-86C3-8E48FCC70AC3}" type="presOf" srcId="{151A008A-9BA9-904A-BB88-E71165A248C5}" destId="{33E36DC5-FDC1-3045-8FAF-5608E748A802}" srcOrd="1" destOrd="0" presId="urn:microsoft.com/office/officeart/2009/layout/ReverseList"/>
    <dgm:cxn modelId="{F0814E37-8F5D-AB41-8C95-1FAFD50A0552}"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20BC44B6-4D74-634F-AF66-42F266BBE934}"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FE22F23-D4AD-6646-844F-774F354F4143}" type="presOf" srcId="{4DD7F421-8234-5646-AA37-99FDB5E174DE}" destId="{97AEF6E6-38A0-8D4B-A5A2-4FA4131D8617}" srcOrd="0" destOrd="0" presId="urn:microsoft.com/office/officeart/2009/layout/ReverseList"/>
    <dgm:cxn modelId="{5EE8D086-6D6D-EA4C-85C4-A4728055D74E}" type="presParOf" srcId="{97AEF6E6-38A0-8D4B-A5A2-4FA4131D8617}" destId="{AB4C1FB3-2B6B-AA44-AA11-E5279297D71B}" srcOrd="0" destOrd="0" presId="urn:microsoft.com/office/officeart/2009/layout/ReverseList"/>
    <dgm:cxn modelId="{CDA90B20-0975-A545-934E-0BD20684D3FE}" type="presParOf" srcId="{97AEF6E6-38A0-8D4B-A5A2-4FA4131D8617}" destId="{33E36DC5-FDC1-3045-8FAF-5608E748A802}" srcOrd="1" destOrd="0" presId="urn:microsoft.com/office/officeart/2009/layout/ReverseList"/>
    <dgm:cxn modelId="{A2E8F9BE-BAD4-8A49-BC6E-F56D9A4D2164}" type="presParOf" srcId="{97AEF6E6-38A0-8D4B-A5A2-4FA4131D8617}" destId="{B4D792D2-1D92-6049-AAA8-42236E660B82}" srcOrd="2" destOrd="0" presId="urn:microsoft.com/office/officeart/2009/layout/ReverseList"/>
    <dgm:cxn modelId="{8EC2A8FF-322B-174B-85D4-09D7A3C1E9BE}" type="presParOf" srcId="{97AEF6E6-38A0-8D4B-A5A2-4FA4131D8617}" destId="{4D29AE91-CCF2-D24E-86E2-EA9DF1EFFEF9}" srcOrd="3" destOrd="0" presId="urn:microsoft.com/office/officeart/2009/layout/ReverseList"/>
    <dgm:cxn modelId="{0495DFBC-E6FF-DD47-A4A9-48A0EAF4A0D0}" type="presParOf" srcId="{97AEF6E6-38A0-8D4B-A5A2-4FA4131D8617}" destId="{41F31D1F-7DBC-9F4E-9A42-73727BD0013F}" srcOrd="4" destOrd="0" presId="urn:microsoft.com/office/officeart/2009/layout/ReverseList"/>
    <dgm:cxn modelId="{615E849C-E1FF-3E47-978F-7C6341364F4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484827ED-2E46-2446-902D-EB6B9D3C26B5}"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169EE157-7127-4F42-B1BD-B714BB47C886}" type="presOf" srcId="{151A008A-9BA9-904A-BB88-E71165A248C5}" destId="{33E36DC5-FDC1-3045-8FAF-5608E748A802}" srcOrd="1" destOrd="0" presId="urn:microsoft.com/office/officeart/2009/layout/ReverseList"/>
    <dgm:cxn modelId="{6DE7A6F6-07F0-AB44-8A41-A13909AE66E8}"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46C1E56D-7C6C-C14D-9E3F-F9AD3CABB9E7}" type="presOf" srcId="{4DD7F421-8234-5646-AA37-99FDB5E174DE}" destId="{97AEF6E6-38A0-8D4B-A5A2-4FA4131D8617}" srcOrd="0" destOrd="0" presId="urn:microsoft.com/office/officeart/2009/layout/ReverseList"/>
    <dgm:cxn modelId="{85896E82-E4EF-2C42-BE9B-3AD6FF8BB0AF}" type="presOf" srcId="{151A008A-9BA9-904A-BB88-E71165A248C5}" destId="{AB4C1FB3-2B6B-AA44-AA11-E5279297D71B}" srcOrd="0" destOrd="0" presId="urn:microsoft.com/office/officeart/2009/layout/ReverseList"/>
    <dgm:cxn modelId="{1FE3D8DB-0BB3-2D47-87FC-31FFCE70477B}" type="presParOf" srcId="{97AEF6E6-38A0-8D4B-A5A2-4FA4131D8617}" destId="{AB4C1FB3-2B6B-AA44-AA11-E5279297D71B}" srcOrd="0" destOrd="0" presId="urn:microsoft.com/office/officeart/2009/layout/ReverseList"/>
    <dgm:cxn modelId="{757BECFE-4FC5-3C48-B8B7-D12F981A8623}" type="presParOf" srcId="{97AEF6E6-38A0-8D4B-A5A2-4FA4131D8617}" destId="{33E36DC5-FDC1-3045-8FAF-5608E748A802}" srcOrd="1" destOrd="0" presId="urn:microsoft.com/office/officeart/2009/layout/ReverseList"/>
    <dgm:cxn modelId="{D69E77FD-8AC2-9D47-BF4D-94CA0DDE52FA}" type="presParOf" srcId="{97AEF6E6-38A0-8D4B-A5A2-4FA4131D8617}" destId="{B4D792D2-1D92-6049-AAA8-42236E660B82}" srcOrd="2" destOrd="0" presId="urn:microsoft.com/office/officeart/2009/layout/ReverseList"/>
    <dgm:cxn modelId="{75C9772B-6FD9-F640-932D-524C9C90124D}" type="presParOf" srcId="{97AEF6E6-38A0-8D4B-A5A2-4FA4131D8617}" destId="{4D29AE91-CCF2-D24E-86E2-EA9DF1EFFEF9}" srcOrd="3" destOrd="0" presId="urn:microsoft.com/office/officeart/2009/layout/ReverseList"/>
    <dgm:cxn modelId="{CBC23A53-8581-3343-8DEF-1B0787957515}" type="presParOf" srcId="{97AEF6E6-38A0-8D4B-A5A2-4FA4131D8617}" destId="{41F31D1F-7DBC-9F4E-9A42-73727BD0013F}" srcOrd="4" destOrd="0" presId="urn:microsoft.com/office/officeart/2009/layout/ReverseList"/>
    <dgm:cxn modelId="{E2B669F7-0A33-0447-B156-A8F6016F7F9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6BC3F47A-15DB-2A4B-BF41-6798D55A7378}" type="presOf" srcId="{4DD7F421-8234-5646-AA37-99FDB5E174DE}" destId="{97AEF6E6-38A0-8D4B-A5A2-4FA4131D8617}" srcOrd="0" destOrd="0" presId="urn:microsoft.com/office/officeart/2009/layout/ReverseList"/>
    <dgm:cxn modelId="{0F19BE62-657E-584E-B003-59928CC1EA2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659A656A-2F47-9840-94BD-66C73F4F7584}" type="presOf" srcId="{151A008A-9BA9-904A-BB88-E71165A248C5}" destId="{AB4C1FB3-2B6B-AA44-AA11-E5279297D71B}" srcOrd="0" destOrd="0" presId="urn:microsoft.com/office/officeart/2009/layout/ReverseList"/>
    <dgm:cxn modelId="{A336E064-62BD-1F4F-BDA8-1F12DBB8D6BA}"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3C045DC-223F-6B4B-9BD0-9B5DF847613F}" type="presOf" srcId="{CA7A9F00-98EB-FC43-991E-8BD98DDD2EC6}" destId="{4D29AE91-CCF2-D24E-86E2-EA9DF1EFFEF9}" srcOrd="1" destOrd="0" presId="urn:microsoft.com/office/officeart/2009/layout/ReverseList"/>
    <dgm:cxn modelId="{DF05FB66-72FD-6C48-8A86-8223B676532B}" type="presParOf" srcId="{97AEF6E6-38A0-8D4B-A5A2-4FA4131D8617}" destId="{AB4C1FB3-2B6B-AA44-AA11-E5279297D71B}" srcOrd="0" destOrd="0" presId="urn:microsoft.com/office/officeart/2009/layout/ReverseList"/>
    <dgm:cxn modelId="{324429E6-3226-5043-A7C4-BDDBBFBC81E8}" type="presParOf" srcId="{97AEF6E6-38A0-8D4B-A5A2-4FA4131D8617}" destId="{33E36DC5-FDC1-3045-8FAF-5608E748A802}" srcOrd="1" destOrd="0" presId="urn:microsoft.com/office/officeart/2009/layout/ReverseList"/>
    <dgm:cxn modelId="{C6AE9EC6-7F02-5446-A341-8B15E303AB52}" type="presParOf" srcId="{97AEF6E6-38A0-8D4B-A5A2-4FA4131D8617}" destId="{B4D792D2-1D92-6049-AAA8-42236E660B82}" srcOrd="2" destOrd="0" presId="urn:microsoft.com/office/officeart/2009/layout/ReverseList"/>
    <dgm:cxn modelId="{D1F44E77-1481-8340-96A3-389AEC632D06}" type="presParOf" srcId="{97AEF6E6-38A0-8D4B-A5A2-4FA4131D8617}" destId="{4D29AE91-CCF2-D24E-86E2-EA9DF1EFFEF9}" srcOrd="3" destOrd="0" presId="urn:microsoft.com/office/officeart/2009/layout/ReverseList"/>
    <dgm:cxn modelId="{F82A4C78-71FD-2D46-8156-87BBC7F3E7DC}" type="presParOf" srcId="{97AEF6E6-38A0-8D4B-A5A2-4FA4131D8617}" destId="{41F31D1F-7DBC-9F4E-9A42-73727BD0013F}" srcOrd="4" destOrd="0" presId="urn:microsoft.com/office/officeart/2009/layout/ReverseList"/>
    <dgm:cxn modelId="{833865FC-5141-3940-9BBE-D119E305AF0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E4692AA6-21D1-FD45-ABEE-FCB08E21C79C}" type="presOf" srcId="{4DD7F421-8234-5646-AA37-99FDB5E174DE}" destId="{97AEF6E6-38A0-8D4B-A5A2-4FA4131D8617}" srcOrd="0" destOrd="0" presId="urn:microsoft.com/office/officeart/2009/layout/ReverseList"/>
    <dgm:cxn modelId="{67CF95A5-7151-C146-A4B8-B5D17B50DC8E}" type="presOf" srcId="{CA7A9F00-98EB-FC43-991E-8BD98DDD2EC6}" destId="{4D29AE91-CCF2-D24E-86E2-EA9DF1EFFEF9}" srcOrd="1" destOrd="0" presId="urn:microsoft.com/office/officeart/2009/layout/ReverseList"/>
    <dgm:cxn modelId="{E9691590-79BB-9D45-B80F-69F14A1A5021}"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7FEFE5BD-E3EA-C04B-99E8-19545071A576}" type="presOf" srcId="{CA7A9F00-98EB-FC43-991E-8BD98DDD2EC6}" destId="{B4D792D2-1D92-6049-AAA8-42236E660B82}" srcOrd="0" destOrd="0" presId="urn:microsoft.com/office/officeart/2009/layout/ReverseList"/>
    <dgm:cxn modelId="{5D67BBE8-A203-474C-8D3A-A1B7D639C673}"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1D317A0-98B6-D942-AC28-9CE8B5761B41}" type="presParOf" srcId="{97AEF6E6-38A0-8D4B-A5A2-4FA4131D8617}" destId="{AB4C1FB3-2B6B-AA44-AA11-E5279297D71B}" srcOrd="0" destOrd="0" presId="urn:microsoft.com/office/officeart/2009/layout/ReverseList"/>
    <dgm:cxn modelId="{933EE0CE-62E0-5846-A9A7-3D53008FBBAC}" type="presParOf" srcId="{97AEF6E6-38A0-8D4B-A5A2-4FA4131D8617}" destId="{33E36DC5-FDC1-3045-8FAF-5608E748A802}" srcOrd="1" destOrd="0" presId="urn:microsoft.com/office/officeart/2009/layout/ReverseList"/>
    <dgm:cxn modelId="{9CF80315-3A22-744B-980C-000F46A6BF01}" type="presParOf" srcId="{97AEF6E6-38A0-8D4B-A5A2-4FA4131D8617}" destId="{B4D792D2-1D92-6049-AAA8-42236E660B82}" srcOrd="2" destOrd="0" presId="urn:microsoft.com/office/officeart/2009/layout/ReverseList"/>
    <dgm:cxn modelId="{2324D446-0A31-CC4A-BD02-605ADDDC56F8}" type="presParOf" srcId="{97AEF6E6-38A0-8D4B-A5A2-4FA4131D8617}" destId="{4D29AE91-CCF2-D24E-86E2-EA9DF1EFFEF9}" srcOrd="3" destOrd="0" presId="urn:microsoft.com/office/officeart/2009/layout/ReverseList"/>
    <dgm:cxn modelId="{871B8CD4-2925-6541-A54D-7409F50A9AD6}" type="presParOf" srcId="{97AEF6E6-38A0-8D4B-A5A2-4FA4131D8617}" destId="{41F31D1F-7DBC-9F4E-9A42-73727BD0013F}" srcOrd="4" destOrd="0" presId="urn:microsoft.com/office/officeart/2009/layout/ReverseList"/>
    <dgm:cxn modelId="{60484B15-2D4E-324B-9008-15E5B9C050D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kern="1200" cap="none" spc="0" dirty="0">
            <a:ln w="0"/>
            <a:solidFill>
              <a:schemeClr val="tx1"/>
            </a:solidFill>
            <a:effectLst>
              <a:outerShdw blurRad="38100" dist="19050" dir="2700000" algn="tl" rotWithShape="0">
                <a:schemeClr val="dk1">
                  <a:alpha val="40000"/>
                </a:schemeClr>
              </a:outerShdw>
            </a:effectLst>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0.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9.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work with data in STEM. In particular, this talk is focused on teachers and students - and researchers - use of data in STEM, or what I term thinking of and with data, or, as I’ll describe later, what some call data science.</a:t>
            </a:r>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this - engaging in scientific practices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dirty="0"/>
          </a:p>
        </p:txBody>
      </p:sp>
    </p:spTree>
    <p:extLst>
      <p:ext uri="{BB962C8B-B14F-4D97-AF65-F5344CB8AC3E}">
        <p14:creationId xmlns:p14="http://schemas.microsoft.com/office/powerpoint/2010/main" val="200505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16</a:t>
            </a:fld>
            <a:endParaRPr lang="en-US" dirty="0"/>
          </a:p>
        </p:txBody>
      </p:sp>
    </p:spTree>
    <p:extLst>
      <p:ext uri="{BB962C8B-B14F-4D97-AF65-F5344CB8AC3E}">
        <p14:creationId xmlns:p14="http://schemas.microsoft.com/office/powerpoint/2010/main" val="31838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buFont typeface="Wingdings" panose="05000000000000000000" pitchFamily="2" charset="2"/>
              <a:buChar char="§"/>
            </a:pPr>
            <a:r>
              <a:rPr lang="en-US" b="1" smtClean="0">
                <a:solidFill>
                  <a:srgbClr val="00B050"/>
                </a:solidFill>
              </a:rPr>
              <a:t>modeling</a:t>
            </a:r>
            <a:r>
              <a:rPr lang="en-US" smtClean="0"/>
              <a:t>: explaining phenomena by iteratively constructing, evaluating, and revising models</a:t>
            </a:r>
          </a:p>
          <a:p>
            <a:pPr>
              <a:lnSpc>
                <a:spcPct val="90000"/>
              </a:lnSpc>
              <a:spcBef>
                <a:spcPts val="1200"/>
              </a:spcBef>
              <a:spcAft>
                <a:spcPts val="600"/>
              </a:spcAft>
              <a:buFont typeface="Wingdings" panose="05000000000000000000" pitchFamily="2" charset="2"/>
              <a:buChar char="§"/>
            </a:pPr>
            <a:r>
              <a:rPr lang="en-US" b="1" smtClean="0">
                <a:solidFill>
                  <a:srgbClr val="00B050"/>
                </a:solidFill>
              </a:rPr>
              <a:t>models</a:t>
            </a:r>
            <a:r>
              <a:rPr lang="en-US" smtClean="0"/>
              <a:t>: “specialized representations that simplify systems…to illustrate, explain, and predict phenomena”</a:t>
            </a:r>
            <a:endParaRPr lang="en-US" sz="800" smtClean="0"/>
          </a:p>
          <a:p>
            <a:pPr marL="346075" indent="0">
              <a:lnSpc>
                <a:spcPct val="90000"/>
              </a:lnSpc>
              <a:spcBef>
                <a:spcPts val="0"/>
              </a:spcBef>
              <a:spcAft>
                <a:spcPts val="1200"/>
              </a:spcAft>
              <a:buNone/>
            </a:pPr>
            <a:r>
              <a:rPr lang="en-US" sz="800" smtClean="0"/>
              <a:t>(Schwarz et al., 2009, p. 634)</a:t>
            </a:r>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165743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180846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"TWO STUDIES TO EXPLORE THIS ISSIE"</a:t>
            </a:r>
          </a:p>
          <a:p>
            <a:endParaRPr lang="en-US" dirty="0" smtClean="0"/>
          </a:p>
          <a:p>
            <a:r>
              <a:rPr lang="en-US" dirty="0" smtClean="0"/>
              <a:t>REWORD</a:t>
            </a:r>
            <a:r>
              <a:rPr lang="en-US" baseline="0" dirty="0" smtClean="0"/>
              <a:t> STUDY 1 and STUDY 2</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Sample:</a:t>
            </a:r>
            <a:r>
              <a:rPr lang="en-US" baseline="0" dirty="0" smtClean="0"/>
              <a:t> </a:t>
            </a:r>
            <a:r>
              <a:rPr lang="en-US" dirty="0" smtClean="0"/>
              <a:t>42% Hispanic, 37% White, 12%  Black, 9% Multi-racial and from other groups)</a:t>
            </a:r>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Psychological and motivational investment in learning activities</a:t>
            </a:r>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3</a:t>
            </a:fld>
            <a:endParaRPr lang="en-US" dirty="0"/>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13119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1884060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770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dirty="0"/>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2"/>
            <a:r>
              <a:rPr lang="en-US" dirty="0" smtClean="0"/>
              <a:t>(48% Hispanic, 36% Black, 7% Asian / Pacific Islander, 6% White, 3% Multi-racial)</a:t>
            </a:r>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Like the previous study, the data we used to answer this question was ESM.</a:t>
            </a:r>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369880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dirty="0"/>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653835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WHAT WE KNOW ABOUT FEATURES OF EFFECTIVE STEM LEARNING ENVIRONMENTS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946764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25030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Students’ work with data:</a:t>
            </a:r>
          </a:p>
          <a:p>
            <a:r>
              <a:rPr lang="en-US" dirty="0" smtClean="0"/>
              <a:t>Changes in students’ learning and motivation </a:t>
            </a:r>
          </a:p>
          <a:p>
            <a:r>
              <a:rPr lang="en-US" dirty="0" smtClean="0"/>
              <a:t>Doing “data science”</a:t>
            </a:r>
          </a:p>
          <a:p>
            <a:pPr marL="0" indent="0">
              <a:buNone/>
            </a:pPr>
            <a:endParaRPr lang="en-US" dirty="0" smtClean="0"/>
          </a:p>
          <a:p>
            <a:pPr marL="0" indent="0">
              <a:buNone/>
            </a:pPr>
            <a:r>
              <a:rPr lang="en-US" dirty="0" smtClean="0"/>
              <a:t>Teachers’ support for work with data:</a:t>
            </a:r>
          </a:p>
          <a:p>
            <a:r>
              <a:rPr lang="en-US" dirty="0" smtClean="0"/>
              <a:t>Building teachers’ capacity to work with data</a:t>
            </a:r>
          </a:p>
          <a:p>
            <a:r>
              <a:rPr lang="en-US" dirty="0" smtClean="0"/>
              <a:t>Supporting teachers to carry out data-intensive activities</a:t>
            </a:r>
          </a:p>
          <a:p>
            <a:endParaRPr lang="en-US" dirty="0" smtClean="0"/>
          </a:p>
          <a:p>
            <a:pPr marL="0" indent="0">
              <a:buNone/>
            </a:pPr>
            <a:r>
              <a:rPr lang="en-US" dirty="0" smtClean="0"/>
              <a:t>Researchers’ studying work with data:</a:t>
            </a:r>
          </a:p>
          <a:p>
            <a:r>
              <a:rPr lang="en-US" dirty="0" smtClean="0"/>
              <a:t>Fostering leadership through networks</a:t>
            </a:r>
          </a:p>
          <a:p>
            <a:r>
              <a:rPr lang="en-US" dirty="0" smtClean="0"/>
              <a:t>Building on strengths of </a:t>
            </a:r>
            <a:r>
              <a:rPr lang="en-US" i="1" dirty="0" smtClean="0"/>
              <a:t>TPTE’s</a:t>
            </a:r>
            <a:r>
              <a:rPr lang="en-US" dirty="0" smtClean="0"/>
              <a:t> courses</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169933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THE</a:t>
            </a:r>
            <a:r>
              <a:rPr lang="en-US" baseline="0" dirty="0" smtClean="0"/>
              <a:t> ORDER OF THOSE NAMES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dirty="0"/>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417288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67</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68</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underlined part</a:t>
            </a:r>
            <a:r>
              <a:rPr lang="en-US" dirty="0" smtClean="0"/>
              <a:t> to sources I will target</a:t>
            </a:r>
          </a:p>
        </p:txBody>
      </p:sp>
      <p:sp>
        <p:nvSpPr>
          <p:cNvPr id="4" name="Slide Number Placeholder 3"/>
          <p:cNvSpPr>
            <a:spLocks noGrp="1"/>
          </p:cNvSpPr>
          <p:nvPr>
            <p:ph type="sldNum" sz="quarter" idx="10"/>
          </p:nvPr>
        </p:nvSpPr>
        <p:spPr/>
        <p:txBody>
          <a:bodyPr/>
          <a:lstStyle/>
          <a:p>
            <a:fld id="{03B05A7B-0B3D-5342-87EA-AE22C601F6D1}" type="slidenum">
              <a:rPr lang="en-US" smtClean="0"/>
              <a:t>70</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dirty="0" smtClean="0">
                <a:effectLst/>
              </a:rPr>
              <a:t>remove dashes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a:p>
        </p:txBody>
      </p:sp>
    </p:spTree>
    <p:extLst>
      <p:ext uri="{BB962C8B-B14F-4D97-AF65-F5344CB8AC3E}">
        <p14:creationId xmlns:p14="http://schemas.microsoft.com/office/powerpoint/2010/main" val="1021500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85068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this to the</a:t>
            </a:r>
            <a:r>
              <a:rPr lang="en-US" baseline="0" dirty="0" smtClean="0"/>
              <a:t> next slide</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74</a:t>
            </a:fld>
            <a:endParaRPr lang="en-US"/>
          </a:p>
        </p:txBody>
      </p:sp>
    </p:spTree>
    <p:extLst>
      <p:ext uri="{BB962C8B-B14F-4D97-AF65-F5344CB8AC3E}">
        <p14:creationId xmlns:p14="http://schemas.microsoft.com/office/powerpoint/2010/main" val="1013600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75</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dirty="0"/>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TITLE TO "WORK WITH DATA IN STEM"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9</a:t>
            </a:fld>
            <a:endParaRPr lang="en-US" dirty="0"/>
          </a:p>
        </p:txBody>
      </p:sp>
    </p:spTree>
    <p:extLst>
      <p:ext uri="{BB962C8B-B14F-4D97-AF65-F5344CB8AC3E}">
        <p14:creationId xmlns:p14="http://schemas.microsoft.com/office/powerpoint/2010/main" val="143650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12</a:t>
            </a:fld>
            <a:endParaRPr lang="en-US" dirty="0"/>
          </a:p>
        </p:txBody>
      </p:sp>
    </p:spTree>
    <p:extLst>
      <p:ext uri="{BB962C8B-B14F-4D97-AF65-F5344CB8AC3E}">
        <p14:creationId xmlns:p14="http://schemas.microsoft.com/office/powerpoint/2010/main" val="100306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"...for</a:t>
            </a:r>
            <a:r>
              <a:rPr lang="en-US" baseline="0" dirty="0" smtClean="0"/>
              <a:t> work with data" to "for this work"</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13</a:t>
            </a:fld>
            <a:endParaRPr lang="en-US"/>
          </a:p>
        </p:txBody>
      </p:sp>
    </p:spTree>
    <p:extLst>
      <p:ext uri="{BB962C8B-B14F-4D97-AF65-F5344CB8AC3E}">
        <p14:creationId xmlns:p14="http://schemas.microsoft.com/office/powerpoint/2010/main" val="151154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1/24/18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editlib.org/p/17182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83133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67157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past </a:t>
            </a:r>
            <a:r>
              <a:rPr lang="en-US" dirty="0"/>
              <a:t>and ongoing </a:t>
            </a:r>
            <a:r>
              <a:rPr lang="en-US" dirty="0" smtClean="0"/>
              <a:t>research</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514350" indent="-514350">
              <a:buFont typeface="+mj-lt"/>
              <a:buAutoNum type="arabicPeriod"/>
            </a:pPr>
            <a:endParaRPr lang="en-US" sz="2800" dirty="0" smtClean="0"/>
          </a:p>
          <a:p>
            <a:pPr marL="514350" indent="-514350">
              <a:buFont typeface="+mj-lt"/>
              <a:buAutoNum type="arabicPeriod"/>
            </a:pPr>
            <a:r>
              <a:rPr lang="en-US" sz="2800" dirty="0" smtClean="0"/>
              <a:t>Students’ work with data</a:t>
            </a:r>
          </a:p>
          <a:p>
            <a:pPr marL="514350" indent="-514350">
              <a:buFont typeface="+mj-lt"/>
              <a:buAutoNum type="arabicPeriod"/>
            </a:pPr>
            <a:endParaRPr lang="en-US" sz="2800" dirty="0" smtClean="0"/>
          </a:p>
          <a:p>
            <a:pPr marL="514350" indent="-514350">
              <a:buFont typeface="+mj-lt"/>
              <a:buAutoNum type="arabicPeriod"/>
            </a:pPr>
            <a:r>
              <a:rPr lang="en-US" sz="2800" dirty="0" smtClean="0"/>
              <a:t>Teachers’ support for work with data</a:t>
            </a:r>
          </a:p>
          <a:p>
            <a:pPr marL="514350" indent="-514350">
              <a:buFont typeface="+mj-lt"/>
              <a:buAutoNum type="arabicPeriod"/>
            </a:pPr>
            <a:endParaRPr lang="en-US" sz="2800" dirty="0" smtClean="0"/>
          </a:p>
          <a:p>
            <a:pPr marL="514350" indent="-514350">
              <a:buFont typeface="+mj-lt"/>
              <a:buAutoNum type="arabicPeriod"/>
            </a:pPr>
            <a:r>
              <a:rPr lang="en-US" sz="2800" dirty="0" smtClean="0"/>
              <a:t>Researchers </a:t>
            </a:r>
            <a:r>
              <a:rPr lang="en-US" sz="2800" dirty="0"/>
              <a:t>studying work with data</a:t>
            </a:r>
            <a:endParaRPr lang="en-US" sz="2800"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Students’ </a:t>
            </a:r>
            <a:r>
              <a:rPr lang="en-US" dirty="0"/>
              <a:t>work with data </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65207978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7026555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446707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students’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engage in work with data?</a:t>
            </a:r>
          </a:p>
          <a:p>
            <a:endParaRPr lang="en-US" dirty="0"/>
          </a:p>
          <a:p>
            <a:r>
              <a:rPr lang="en-US" dirty="0" smtClean="0"/>
              <a:t>How do the practices described in recent science education reform efforts (e.g., the </a:t>
            </a:r>
            <a:r>
              <a:rPr lang="en-US" i="1" dirty="0" smtClean="0"/>
              <a:t>Next Generation Science Standards</a:t>
            </a:r>
            <a:r>
              <a:rPr lang="en-US" dirty="0" smtClean="0"/>
              <a:t>) provide a context for work with data?</a:t>
            </a:r>
          </a:p>
          <a:p>
            <a:endParaRPr lang="en-US" dirty="0" smtClean="0"/>
          </a:p>
          <a:p>
            <a:r>
              <a:rPr lang="en-US" dirty="0" smtClean="0"/>
              <a:t>How can students use new sources of data in their learning?</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1" y="1600200"/>
            <a:ext cx="4078964" cy="4876800"/>
          </a:xfrm>
        </p:spPr>
        <p:txBody>
          <a:bodyPr anchor="ctr">
            <a:normAutofit/>
          </a:bodyPr>
          <a:lstStyle/>
          <a:p>
            <a:r>
              <a:rPr lang="en-US" sz="2000" dirty="0"/>
              <a:t>How </a:t>
            </a:r>
            <a:r>
              <a:rPr lang="en-US" sz="2000" dirty="0" smtClean="0"/>
              <a:t>can high school </a:t>
            </a:r>
            <a:r>
              <a:rPr lang="en-US" sz="2000" dirty="0"/>
              <a:t>students use new sources of data in their learning?</a:t>
            </a:r>
          </a:p>
          <a:p>
            <a:endParaRPr lang="en-US" sz="2000" dirty="0" smtClean="0">
              <a:solidFill>
                <a:srgbClr val="000000"/>
              </a:solidFill>
              <a:latin typeface="HelveticaNeue" charset="0"/>
            </a:endParaRPr>
          </a:p>
          <a:p>
            <a:r>
              <a:rPr lang="en-US" sz="2000" dirty="0" smtClean="0">
                <a:solidFill>
                  <a:srgbClr val="000000"/>
                </a:solidFill>
                <a:latin typeface="HelveticaNeue" charset="0"/>
              </a:rPr>
              <a:t>Designed a simulation and activities focused on work with data</a:t>
            </a:r>
          </a:p>
          <a:p>
            <a:endParaRPr lang="en-US" sz="2000" dirty="0" smtClean="0"/>
          </a:p>
          <a:p>
            <a:r>
              <a:rPr lang="en-US" sz="2000" dirty="0" smtClean="0"/>
              <a:t>Students accessed complex data, created a class dataset, and generated explanations for the time it took for a smell to travel across a room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546388" cy="4876800"/>
          </a:xfrm>
        </p:spPr>
        <p:txBody>
          <a:bodyPr anchor="ctr">
            <a:noAutofit/>
          </a:bodyPr>
          <a:lstStyle/>
          <a:p>
            <a:r>
              <a:rPr lang="en-US" sz="2000" dirty="0"/>
              <a:t>How </a:t>
            </a:r>
            <a:r>
              <a:rPr lang="en-US" sz="2000" dirty="0" smtClean="0"/>
              <a:t>do MS </a:t>
            </a:r>
            <a:r>
              <a:rPr lang="en-US" sz="2000" dirty="0"/>
              <a:t>students engage in </a:t>
            </a:r>
            <a:r>
              <a:rPr lang="en-US" sz="2000" dirty="0" smtClean="0"/>
              <a:t>the scientific practices of modeling </a:t>
            </a:r>
            <a:r>
              <a:rPr lang="en-US" sz="2000" dirty="0"/>
              <a:t>and </a:t>
            </a:r>
            <a:r>
              <a:rPr lang="en-US" sz="2000" dirty="0" smtClean="0"/>
              <a:t>explanation?</a:t>
            </a:r>
          </a:p>
          <a:p>
            <a:endParaRPr lang="en-US" sz="2000" dirty="0" smtClean="0"/>
          </a:p>
          <a:p>
            <a:r>
              <a:rPr lang="en-US" sz="2000" dirty="0" smtClean="0"/>
              <a:t>Studied considerations about the </a:t>
            </a:r>
            <a:r>
              <a:rPr lang="en-US" sz="2000" i="1" dirty="0" smtClean="0"/>
              <a:t>generality </a:t>
            </a:r>
            <a:r>
              <a:rPr lang="en-US" sz="2000" dirty="0" smtClean="0"/>
              <a:t>of their models and explanations through use of embedded assessments</a:t>
            </a:r>
          </a:p>
          <a:p>
            <a:endParaRPr lang="en-US" sz="2000" dirty="0"/>
          </a:p>
          <a:p>
            <a:r>
              <a:rPr lang="en-US" sz="2000" dirty="0" smtClean="0"/>
              <a:t>Students’ advanced in their understanding of generality and modeling and explaining phenomena over three years</a:t>
            </a:r>
          </a:p>
        </p:txBody>
      </p:sp>
      <p:sp>
        <p:nvSpPr>
          <p:cNvPr id="6" name="Rectangle 5"/>
          <p:cNvSpPr/>
          <p:nvPr/>
        </p:nvSpPr>
        <p:spPr>
          <a:xfrm>
            <a:off x="-2" y="6553200"/>
            <a:ext cx="9111405" cy="292388"/>
          </a:xfrm>
          <a:prstGeom prst="rect">
            <a:avLst/>
          </a:prstGeom>
        </p:spPr>
        <p:txBody>
          <a:bodyPr wrap="none">
            <a:spAutoFit/>
          </a:bodyPr>
          <a:lstStyle/>
          <a:p>
            <a:r>
              <a:rPr lang="en-US" sz="1300" dirty="0" smtClean="0">
                <a:solidFill>
                  <a:srgbClr val="000000"/>
                </a:solidFill>
                <a:latin typeface="HelveticaNeue" charset="0"/>
              </a:rPr>
              <a:t>Rosenberg &amp; Krist, 2016, April,</a:t>
            </a:r>
            <a:r>
              <a:rPr lang="en-US" sz="1300" i="1" dirty="0" smtClean="0">
                <a:solidFill>
                  <a:srgbClr val="000000"/>
                </a:solidFill>
                <a:latin typeface="HelveticaNeue" charset="0"/>
              </a:rPr>
              <a:t> NARST</a:t>
            </a:r>
            <a:r>
              <a:rPr lang="en-US" sz="1300" dirty="0" smtClean="0">
                <a:solidFill>
                  <a:srgbClr val="000000"/>
                </a:solidFill>
                <a:latin typeface="HelveticaNeue" charset="0"/>
              </a:rPr>
              <a:t>; Krist &amp; Rosenberg, 2016, July, </a:t>
            </a:r>
            <a:r>
              <a:rPr lang="en-US" sz="1300" i="1" dirty="0" smtClean="0">
                <a:solidFill>
                  <a:srgbClr val="000000"/>
                </a:solidFill>
                <a:latin typeface="HelveticaNeue" charset="0"/>
              </a:rPr>
              <a:t>ICLS; </a:t>
            </a:r>
            <a:r>
              <a:rPr lang="en-US" sz="1300" dirty="0" smtClean="0"/>
              <a:t>Rosenberg &amp; Schwarz, 2016, April, </a:t>
            </a:r>
            <a:r>
              <a:rPr lang="en-US" sz="1300" i="1" dirty="0" smtClean="0"/>
              <a:t>NARST</a:t>
            </a:r>
            <a:endParaRPr lang="en-US" sz="1300" i="1" dirty="0"/>
          </a:p>
        </p:txBody>
      </p:sp>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091" y="2795359"/>
            <a:ext cx="3069691" cy="2071622"/>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p14="http://schemas.microsoft.com/office/powerpoint/2010/main" val="2120474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Teachers’ support for work with data</a:t>
            </a:r>
            <a:endParaRPr lang="en-US" sz="3600"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17655049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200329"/>
          </a:xfrm>
          <a:prstGeom prst="rect">
            <a:avLst/>
          </a:prstGeom>
          <a:noFill/>
        </p:spPr>
        <p:txBody>
          <a:bodyPr wrap="square" rtlCol="0">
            <a:spAutoFit/>
          </a:bodyPr>
          <a:lstStyle/>
          <a:p>
            <a:pPr algn="ctr"/>
            <a:r>
              <a:rPr lang="en-US" i="1" dirty="0">
                <a:latin typeface="Helvetica Neue" charset="0"/>
                <a:ea typeface="Helvetica Neue" charset="0"/>
                <a:cs typeface="Helvetica Neue" charset="0"/>
              </a:rPr>
              <a:t>Design and development of contexts </a:t>
            </a:r>
            <a:r>
              <a:rPr lang="en-US" i="1" dirty="0" smtClean="0">
                <a:latin typeface="Helvetica Neue" charset="0"/>
                <a:ea typeface="Helvetica Neue" charset="0"/>
                <a:cs typeface="Helvetica Neue" charset="0"/>
              </a:rPr>
              <a:t>for </a:t>
            </a:r>
            <a:r>
              <a:rPr lang="en-US"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1325159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0971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Questions about teachers’ support for work with data</a:t>
            </a:r>
          </a:p>
        </p:txBody>
      </p:sp>
      <p:sp>
        <p:nvSpPr>
          <p:cNvPr id="3" name="Content Placeholder 2"/>
          <p:cNvSpPr>
            <a:spLocks noGrp="1"/>
          </p:cNvSpPr>
          <p:nvPr>
            <p:ph idx="1"/>
          </p:nvPr>
        </p:nvSpPr>
        <p:spPr>
          <a:xfrm>
            <a:off x="457200" y="1600200"/>
            <a:ext cx="8498114" cy="4876800"/>
          </a:xfrm>
        </p:spPr>
        <p:txBody>
          <a:bodyPr anchor="ctr">
            <a:normAutofit/>
          </a:bodyPr>
          <a:lstStyle/>
          <a:p>
            <a:r>
              <a:rPr lang="en-US" dirty="0" smtClean="0"/>
              <a:t>How can teachers design activities and curricula that support student work with data?</a:t>
            </a:r>
          </a:p>
          <a:p>
            <a:endParaRPr lang="en-US" dirty="0" smtClean="0"/>
          </a:p>
          <a:p>
            <a:r>
              <a:rPr lang="en-US" dirty="0" smtClean="0"/>
              <a:t>What do teachers already know and do that can provide leverage points for working with authentic sources of data?</a:t>
            </a:r>
          </a:p>
          <a:p>
            <a:endParaRPr lang="en-US" dirty="0"/>
          </a:p>
          <a:p>
            <a:r>
              <a:rPr lang="en-US" dirty="0" smtClean="0"/>
              <a:t>How do different contexts (formal and informal) provide affordances to teachers and instructors for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Teachers’ data modeling</a:t>
            </a:r>
            <a:endParaRPr lang="en-US" dirty="0"/>
          </a:p>
        </p:txBody>
      </p:sp>
      <p:sp>
        <p:nvSpPr>
          <p:cNvPr id="3" name="Content Placeholder 2"/>
          <p:cNvSpPr>
            <a:spLocks noGrp="1"/>
          </p:cNvSpPr>
          <p:nvPr>
            <p:ph idx="1"/>
          </p:nvPr>
        </p:nvSpPr>
        <p:spPr>
          <a:xfrm>
            <a:off x="457200" y="1600200"/>
            <a:ext cx="3926114" cy="4876800"/>
          </a:xfrm>
        </p:spPr>
        <p:txBody>
          <a:bodyPr anchor="ctr">
            <a:noAutofit/>
          </a:bodyPr>
          <a:lstStyle/>
          <a:p>
            <a:r>
              <a:rPr lang="en-US" sz="2000" dirty="0"/>
              <a:t>What do teachers already </a:t>
            </a:r>
            <a:r>
              <a:rPr lang="en-US" sz="2000" dirty="0" smtClean="0"/>
              <a:t>know and do </a:t>
            </a:r>
            <a:r>
              <a:rPr lang="en-US" sz="2000" dirty="0"/>
              <a:t>that can provide leverage points for working with authentic sources of data?</a:t>
            </a:r>
          </a:p>
          <a:p>
            <a:endParaRPr lang="en-US" sz="2000" dirty="0" smtClean="0"/>
          </a:p>
          <a:p>
            <a:r>
              <a:rPr lang="en-US" sz="2000" dirty="0" smtClean="0"/>
              <a:t>Engage in-service teachers in “data modeling” activities focused on their practice</a:t>
            </a:r>
            <a:endParaRPr lang="en-US" sz="2000" dirty="0"/>
          </a:p>
          <a:p>
            <a:endParaRPr lang="en-US" sz="2000" dirty="0"/>
          </a:p>
          <a:p>
            <a:r>
              <a:rPr lang="en-US" sz="2000" dirty="0" smtClean="0"/>
              <a:t>Data modeling led to rich </a:t>
            </a:r>
            <a:r>
              <a:rPr lang="en-US" sz="2000" dirty="0"/>
              <a:t>discussions </a:t>
            </a:r>
            <a:r>
              <a:rPr lang="en-US" sz="2000" dirty="0" smtClean="0"/>
              <a:t>and helped support </a:t>
            </a:r>
            <a:r>
              <a:rPr lang="en-US" sz="2000" dirty="0"/>
              <a:t>teachers’ confidence around work with </a:t>
            </a:r>
            <a:r>
              <a:rPr lang="en-US" sz="2000" dirty="0" smtClean="0"/>
              <a:t>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8" y="23888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Example: Teachers’ use of scientific modeling</a:t>
            </a:r>
            <a:endParaRPr lang="en-US" sz="3200" dirty="0"/>
          </a:p>
        </p:txBody>
      </p:sp>
      <p:sp>
        <p:nvSpPr>
          <p:cNvPr id="3" name="Content Placeholder 2"/>
          <p:cNvSpPr>
            <a:spLocks noGrp="1"/>
          </p:cNvSpPr>
          <p:nvPr>
            <p:ph idx="1"/>
          </p:nvPr>
        </p:nvSpPr>
        <p:spPr>
          <a:xfrm>
            <a:off x="457201" y="1600200"/>
            <a:ext cx="3696196" cy="4876800"/>
          </a:xfrm>
        </p:spPr>
        <p:txBody>
          <a:bodyPr anchor="ctr">
            <a:noAutofit/>
          </a:bodyPr>
          <a:lstStyle/>
          <a:p>
            <a:r>
              <a:rPr lang="en-US" sz="2000" dirty="0" smtClean="0">
                <a:solidFill>
                  <a:srgbClr val="000000"/>
                </a:solidFill>
              </a:rPr>
              <a:t>How do middle school science teachers’ practice and views about the use of scientific modeling change over a long period of time?</a:t>
            </a:r>
          </a:p>
          <a:p>
            <a:endParaRPr lang="en-US" sz="2000" dirty="0" smtClean="0"/>
          </a:p>
          <a:p>
            <a:r>
              <a:rPr lang="en-US" sz="2000" dirty="0" smtClean="0">
                <a:solidFill>
                  <a:srgbClr val="000000"/>
                </a:solidFill>
              </a:rPr>
              <a:t>Collaborated with two teachers and documented their adaptation of modeling</a:t>
            </a:r>
          </a:p>
          <a:p>
            <a:endParaRPr lang="en-US" sz="2000" dirty="0"/>
          </a:p>
          <a:p>
            <a:pPr>
              <a:buSzPts val="2000"/>
              <a:buFont typeface="Arial" charset="0"/>
              <a:buChar char="•"/>
            </a:pPr>
            <a:r>
              <a:rPr lang="en-US" sz="2000" dirty="0" smtClean="0">
                <a:solidFill>
                  <a:srgbClr val="000000"/>
                </a:solidFill>
              </a:rPr>
              <a:t>Alignment with teachers’ goals and support from their administration and context sustained use of modeling</a:t>
            </a:r>
            <a:endParaRPr lang="en-US" sz="2000" dirty="0">
              <a:solidFill>
                <a:srgbClr val="000000"/>
              </a:solidFill>
            </a:endParaRPr>
          </a:p>
        </p:txBody>
      </p:sp>
      <p:sp>
        <p:nvSpPr>
          <p:cNvPr id="6" name="Rectangle 5"/>
          <p:cNvSpPr/>
          <p:nvPr/>
        </p:nvSpPr>
        <p:spPr>
          <a:xfrm>
            <a:off x="-2" y="6536960"/>
            <a:ext cx="9274911" cy="307777"/>
          </a:xfrm>
          <a:prstGeom prst="rect">
            <a:avLst/>
          </a:prstGeom>
        </p:spPr>
        <p:txBody>
          <a:bodyPr wrap="none">
            <a:spAutoFit/>
          </a:bodyPr>
          <a:lstStyle/>
          <a:p>
            <a:r>
              <a:rPr lang="en-US" sz="1400" smtClean="0">
                <a:solidFill>
                  <a:srgbClr val="000000"/>
                </a:solidFill>
                <a:latin typeface="HelveticaNeue" charset="0"/>
              </a:rPr>
              <a:t>Rosenberg, Schwarz, &amp; </a:t>
            </a:r>
            <a:r>
              <a:rPr lang="en-US" sz="1400" err="1" smtClean="0">
                <a:solidFill>
                  <a:srgbClr val="000000"/>
                </a:solidFill>
                <a:latin typeface="HelveticaNeue" charset="0"/>
              </a:rPr>
              <a:t>Akcaoglu</a:t>
            </a:r>
            <a:r>
              <a:rPr lang="en-US" sz="1400" smtClean="0">
                <a:solidFill>
                  <a:srgbClr val="000000"/>
                </a:solidFill>
                <a:latin typeface="HelveticaNeue" charset="0"/>
              </a:rPr>
              <a:t>, revise and resubmit, </a:t>
            </a:r>
            <a:r>
              <a:rPr lang="en-US" sz="1400" i="1" smtClean="0">
                <a:solidFill>
                  <a:srgbClr val="000000"/>
                </a:solidFill>
                <a:latin typeface="HelveticaNeue" charset="0"/>
              </a:rPr>
              <a:t>JTE;</a:t>
            </a:r>
            <a:r>
              <a:rPr lang="en-US" sz="1400">
                <a:solidFill>
                  <a:srgbClr val="000000"/>
                </a:solidFill>
                <a:latin typeface="HelveticaNeue" charset="0"/>
              </a:rPr>
              <a:t> </a:t>
            </a:r>
            <a:r>
              <a:rPr lang="en-US" sz="1400" smtClean="0">
                <a:solidFill>
                  <a:srgbClr val="000000"/>
                </a:solidFill>
                <a:latin typeface="HelveticaNeue" charset="0"/>
              </a:rPr>
              <a:t>Rosenberg, Schwarz, Lee, &amp; </a:t>
            </a:r>
            <a:r>
              <a:rPr lang="en-US" sz="1400" err="1" smtClean="0">
                <a:solidFill>
                  <a:srgbClr val="000000"/>
                </a:solidFill>
                <a:latin typeface="HelveticaNeue" charset="0"/>
              </a:rPr>
              <a:t>Akcaoglu</a:t>
            </a:r>
            <a:r>
              <a:rPr lang="en-US" sz="1400" smtClean="0">
                <a:solidFill>
                  <a:srgbClr val="000000"/>
                </a:solidFill>
                <a:latin typeface="HelveticaNeue" charset="0"/>
              </a:rPr>
              <a:t>, 2015, </a:t>
            </a:r>
            <a:r>
              <a:rPr lang="en-US" sz="1400" i="1" smtClean="0">
                <a:solidFill>
                  <a:srgbClr val="000000"/>
                </a:solidFill>
                <a:latin typeface="HelveticaNeue" charset="0"/>
              </a:rPr>
              <a:t>NARST</a:t>
            </a:r>
            <a:endParaRPr lang="en-US" sz="1400" i="1"/>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4153396" y="1952988"/>
            <a:ext cx="4874489" cy="4154984"/>
          </a:xfrm>
          <a:prstGeom prst="rect">
            <a:avLst/>
          </a:prstGeom>
          <a:noFill/>
        </p:spPr>
        <p:txBody>
          <a:bodyPr wrap="square" rtlCol="0">
            <a:spAutoFit/>
          </a:bodyPr>
          <a:lstStyle/>
          <a:p>
            <a:pPr algn="ctr"/>
            <a:endParaRPr lang="en-US" sz="2200" i="1" dirty="0" smtClean="0">
              <a:solidFill>
                <a:srgbClr val="181D1F"/>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 lot of my kids certainly still hold misconceptions, but </a:t>
            </a:r>
            <a:r>
              <a:rPr lang="en-US" sz="2200" b="1" i="1" dirty="0">
                <a:solidFill>
                  <a:srgbClr val="000000"/>
                </a:solidFill>
                <a:latin typeface="Helvetica Neue" charset="0"/>
                <a:ea typeface="Helvetica Neue" charset="0"/>
                <a:cs typeface="Helvetica Neue" charset="0"/>
              </a:rPr>
              <a:t>they got rocked, too, because of the different models that we used</a:t>
            </a:r>
            <a:r>
              <a:rPr lang="en-US" sz="2200" i="1" dirty="0">
                <a:solidFill>
                  <a:srgbClr val="000000"/>
                </a:solidFill>
                <a:latin typeface="Helvetica Neue" charset="0"/>
                <a:ea typeface="Helvetica Neue" charset="0"/>
                <a:cs typeface="Helvetica Neue" charset="0"/>
              </a:rPr>
              <a:t>.”</a:t>
            </a:r>
          </a:p>
          <a:p>
            <a:pPr algn="ctr"/>
            <a:endParaRPr lang="en-US" sz="2200" i="1" dirty="0" smtClean="0">
              <a:solidFill>
                <a:srgbClr val="000000"/>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t>
            </a:r>
            <a:r>
              <a:rPr lang="en-US" sz="2200" i="1" dirty="0">
                <a:solidFill>
                  <a:srgbClr val="181D1F"/>
                </a:solidFill>
                <a:latin typeface="Helvetica Neue" charset="0"/>
                <a:ea typeface="Helvetica Neue" charset="0"/>
                <a:cs typeface="Helvetica Neue" charset="0"/>
              </a:rPr>
              <a:t>Once you get them to share those ideas, </a:t>
            </a:r>
            <a:r>
              <a:rPr lang="en-US" sz="2200" b="1" i="1" dirty="0">
                <a:solidFill>
                  <a:srgbClr val="181D1F"/>
                </a:solidFill>
                <a:latin typeface="Helvetica Neue" charset="0"/>
                <a:ea typeface="Helvetica Neue" charset="0"/>
                <a:cs typeface="Helvetica Neue" charset="0"/>
              </a:rPr>
              <a:t>the coolest part is seeing . . . [students] adapt and evolve those into a better understanding </a:t>
            </a:r>
            <a:r>
              <a:rPr lang="en-US" sz="2200" i="1" dirty="0">
                <a:solidFill>
                  <a:srgbClr val="181D1F"/>
                </a:solidFill>
                <a:latin typeface="Helvetica Neue" charset="0"/>
                <a:ea typeface="Helvetica Neue" charset="0"/>
                <a:cs typeface="Helvetica Neue" charset="0"/>
              </a:rPr>
              <a:t>of what's really going on.”</a:t>
            </a:r>
          </a:p>
          <a:p>
            <a:pPr algn="ctr"/>
            <a:endParaRPr lang="en-US" sz="2200" i="1" dirty="0">
              <a:solidFill>
                <a:srgbClr val="00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3292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51800353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29575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Researchers’ study of </a:t>
            </a:r>
            <a:r>
              <a:rPr lang="en-US" dirty="0"/>
              <a:t>work with data</a:t>
            </a:r>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54509833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323551" y="3168237"/>
            <a:ext cx="1659699" cy="1815882"/>
          </a:xfrm>
          <a:prstGeom prst="rect">
            <a:avLst/>
          </a:prstGeom>
          <a:noFill/>
          <a:ln>
            <a:noFill/>
          </a:ln>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9609231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2" name="TextBox 11"/>
          <p:cNvSpPr txBox="1"/>
          <p:nvPr/>
        </p:nvSpPr>
        <p:spPr>
          <a:xfrm>
            <a:off x="208311" y="1485489"/>
            <a:ext cx="1705170" cy="1938992"/>
          </a:xfrm>
          <a:prstGeom prst="rect">
            <a:avLst/>
          </a:prstGeom>
          <a:solidFill>
            <a:srgbClr val="E8D9B5"/>
          </a:solid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25151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Researchers’ study of work with data</a:t>
            </a:r>
          </a:p>
        </p:txBody>
      </p:sp>
      <p:sp>
        <p:nvSpPr>
          <p:cNvPr id="5" name="Content Placeholder 2"/>
          <p:cNvSpPr>
            <a:spLocks noGrp="1"/>
          </p:cNvSpPr>
          <p:nvPr>
            <p:ph idx="1"/>
          </p:nvPr>
        </p:nvSpPr>
        <p:spPr>
          <a:xfrm>
            <a:off x="457200" y="1600200"/>
            <a:ext cx="8087193" cy="4876800"/>
          </a:xfrm>
        </p:spPr>
        <p:txBody>
          <a:bodyPr anchor="ctr">
            <a:normAutofit/>
          </a:bodyPr>
          <a:lstStyle/>
          <a:p>
            <a:r>
              <a:rPr lang="en-US" smtClean="0"/>
              <a:t>How can researchers study engagement in scientific and engineering practices?</a:t>
            </a:r>
          </a:p>
          <a:p>
            <a:endParaRPr lang="en-US" smtClean="0"/>
          </a:p>
          <a:p>
            <a:r>
              <a:rPr lang="en-US" smtClean="0"/>
              <a:t>How can researchers study authentic artifacts created by teachers and students?</a:t>
            </a:r>
          </a:p>
          <a:p>
            <a:endParaRPr lang="en-US" smtClean="0"/>
          </a:p>
          <a:p>
            <a:r>
              <a:rPr lang="en-US" smtClean="0"/>
              <a:t>What contexts are needed to support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6" name="Rectangle 5"/>
          <p:cNvSpPr/>
          <p:nvPr/>
        </p:nvSpPr>
        <p:spPr>
          <a:xfrm>
            <a:off x="-2" y="6581001"/>
            <a:ext cx="9144002" cy="276999"/>
          </a:xfrm>
          <a:prstGeom prst="rect">
            <a:avLst/>
          </a:prstGeom>
        </p:spPr>
        <p:txBody>
          <a:bodyPr wrap="square">
            <a:spAutoFit/>
          </a:bodyPr>
          <a:lstStyle/>
          <a:p>
            <a:r>
              <a:rPr lang="en-US" sz="1200" dirty="0" smtClean="0">
                <a:latin typeface="Helvetica Neue" charset="0"/>
                <a:ea typeface="Helvetica Neue" charset="0"/>
                <a:cs typeface="Helvetica Neue" charset="0"/>
              </a:rPr>
              <a:t>Rosenberg</a:t>
            </a:r>
            <a:r>
              <a:rPr lang="en-US" sz="1200" dirty="0">
                <a:latin typeface="Helvetica Neue" charset="0"/>
                <a:ea typeface="Helvetica Neue" charset="0"/>
                <a:cs typeface="Helvetica Neue" charset="0"/>
              </a:rPr>
              <a:t>,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2017, </a:t>
            </a:r>
            <a:r>
              <a:rPr lang="en-US" sz="1200" i="1" dirty="0" smtClean="0">
                <a:latin typeface="Helvetica Neue" charset="0"/>
                <a:ea typeface="Helvetica Neue" charset="0"/>
                <a:cs typeface="Helvetica Neue" charset="0"/>
              </a:rPr>
              <a:t>JCMST; </a:t>
            </a:r>
            <a:r>
              <a:rPr lang="en-US" sz="1200" dirty="0">
                <a:latin typeface="Helvetica Neue" charset="0"/>
                <a:ea typeface="Helvetica Neue" charset="0"/>
                <a:cs typeface="Helvetica Neue" charset="0"/>
              </a:rPr>
              <a:t>Rosenberg,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Koehler, Hamilton, &amp; </a:t>
            </a:r>
            <a:r>
              <a:rPr lang="en-US" sz="1200" dirty="0" err="1" smtClean="0">
                <a:latin typeface="Helvetica Neue" charset="0"/>
                <a:ea typeface="Helvetica Neue" charset="0"/>
                <a:cs typeface="Helvetica Neue" charset="0"/>
              </a:rPr>
              <a:t>Akcaoglu</a:t>
            </a:r>
            <a:r>
              <a:rPr lang="en-US" sz="1200" dirty="0" smtClean="0">
                <a:latin typeface="Helvetica Neue" charset="0"/>
                <a:ea typeface="Helvetica Neue" charset="0"/>
                <a:cs typeface="Helvetica Neue" charset="0"/>
              </a:rPr>
              <a:t>, 2016, </a:t>
            </a:r>
            <a:r>
              <a:rPr lang="en-US" sz="1200" i="1" dirty="0" smtClean="0">
                <a:latin typeface="Helvetica Neue" charset="0"/>
                <a:ea typeface="Helvetica Neue" charset="0"/>
                <a:cs typeface="Helvetica Neue" charset="0"/>
              </a:rPr>
              <a:t>EDM</a:t>
            </a:r>
            <a:endParaRPr lang="en-US" sz="1200" i="1" dirty="0">
              <a:latin typeface="Helvetica Neue" charset="0"/>
              <a:ea typeface="Helvetica Neue" charset="0"/>
              <a:cs typeface="Helvetica Neue" charset="0"/>
            </a:endParaRPr>
          </a:p>
        </p:txBody>
      </p:sp>
      <p:sp>
        <p:nvSpPr>
          <p:cNvPr id="2" name="Title 1"/>
          <p:cNvSpPr>
            <a:spLocks noGrp="1"/>
          </p:cNvSpPr>
          <p:nvPr>
            <p:ph type="title"/>
          </p:nvPr>
        </p:nvSpPr>
        <p:spPr/>
        <p:txBody>
          <a:bodyPr>
            <a:noAutofit/>
          </a:bodyPr>
          <a:lstStyle/>
          <a:p>
            <a:r>
              <a:rPr lang="en-US" sz="3000" smtClean="0"/>
              <a:t>Example: Development of communities on Twitter</a:t>
            </a:r>
            <a:endParaRPr lang="en-US" sz="3000"/>
          </a:p>
        </p:txBody>
      </p:sp>
      <p:sp>
        <p:nvSpPr>
          <p:cNvPr id="3" name="Content Placeholder 2"/>
          <p:cNvSpPr>
            <a:spLocks noGrp="1"/>
          </p:cNvSpPr>
          <p:nvPr>
            <p:ph idx="1"/>
          </p:nvPr>
        </p:nvSpPr>
        <p:spPr>
          <a:xfrm>
            <a:off x="457200" y="1600200"/>
            <a:ext cx="3969657" cy="4876800"/>
          </a:xfrm>
        </p:spPr>
        <p:txBody>
          <a:bodyPr anchor="ctr">
            <a:normAutofit/>
          </a:bodyPr>
          <a:lstStyle/>
          <a:p>
            <a:r>
              <a:rPr lang="en-US" sz="2000" dirty="0" smtClean="0"/>
              <a:t>How can social media tools and social network analysis help us to understand teachers’ professional learning networks?</a:t>
            </a:r>
            <a:endParaRPr lang="en-US" sz="2000" dirty="0"/>
          </a:p>
          <a:p>
            <a:endParaRPr lang="en-US" sz="2000" dirty="0" smtClean="0"/>
          </a:p>
          <a:p>
            <a:r>
              <a:rPr lang="en-US" sz="2000" dirty="0" smtClean="0"/>
              <a:t>Studied development </a:t>
            </a:r>
            <a:r>
              <a:rPr lang="en-US" sz="2000" dirty="0"/>
              <a:t>of community </a:t>
            </a:r>
            <a:r>
              <a:rPr lang="en-US" sz="2000" dirty="0" smtClean="0"/>
              <a:t>in a graduate certificate program</a:t>
            </a:r>
          </a:p>
          <a:p>
            <a:endParaRPr lang="en-US" sz="2000" dirty="0" smtClean="0"/>
          </a:p>
          <a:p>
            <a:r>
              <a:rPr lang="en-US" sz="2000" dirty="0" smtClean="0">
                <a:solidFill>
                  <a:srgbClr val="191919"/>
                </a:solidFill>
                <a:latin typeface="Helvetica" charset="0"/>
              </a:rPr>
              <a:t>Examined the types </a:t>
            </a:r>
            <a:r>
              <a:rPr lang="en-US" sz="2000" dirty="0">
                <a:solidFill>
                  <a:srgbClr val="191919"/>
                </a:solidFill>
                <a:latin typeface="Helvetica" charset="0"/>
              </a:rPr>
              <a:t>of </a:t>
            </a:r>
            <a:r>
              <a:rPr lang="en-US" sz="2000" dirty="0" smtClean="0">
                <a:solidFill>
                  <a:srgbClr val="191919"/>
                </a:solidFill>
                <a:latin typeface="Helvetica" charset="0"/>
              </a:rPr>
              <a:t>interactions </a:t>
            </a:r>
            <a:r>
              <a:rPr lang="en-US" sz="2000" dirty="0">
                <a:solidFill>
                  <a:srgbClr val="191919"/>
                </a:solidFill>
                <a:latin typeface="Helvetica" charset="0"/>
              </a:rPr>
              <a:t>community members </a:t>
            </a:r>
            <a:r>
              <a:rPr lang="en-US" sz="2000" dirty="0" smtClean="0">
                <a:solidFill>
                  <a:srgbClr val="191919"/>
                </a:solidFill>
                <a:latin typeface="Helvetica" charset="0"/>
              </a:rPr>
              <a:t>have and how to portray those connections</a:t>
            </a:r>
            <a:endParaRPr lang="en-US" sz="2000"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134" y="1782676"/>
            <a:ext cx="3685353" cy="4511847"/>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smtClean="0"/>
              <a:t>Example: Analysis of digital portfolios as performance assessments</a:t>
            </a:r>
            <a:endParaRPr lang="en-US" dirty="0"/>
          </a:p>
        </p:txBody>
      </p:sp>
      <p:sp>
        <p:nvSpPr>
          <p:cNvPr id="3" name="Content Placeholder 2"/>
          <p:cNvSpPr>
            <a:spLocks noGrp="1"/>
          </p:cNvSpPr>
          <p:nvPr>
            <p:ph idx="1"/>
          </p:nvPr>
        </p:nvSpPr>
        <p:spPr>
          <a:xfrm>
            <a:off x="457199" y="1600200"/>
            <a:ext cx="4544247" cy="4876800"/>
          </a:xfrm>
        </p:spPr>
        <p:txBody>
          <a:bodyPr anchor="ctr">
            <a:noAutofit/>
          </a:bodyPr>
          <a:lstStyle/>
          <a:p>
            <a:r>
              <a:rPr lang="en-US" sz="2000" dirty="0" smtClean="0"/>
              <a:t>How can researchers study authentic artifacts as measures of teachers’ technological understanding?</a:t>
            </a:r>
            <a:endParaRPr lang="en-US" sz="2000" dirty="0"/>
          </a:p>
          <a:p>
            <a:endParaRPr lang="en-US" sz="2000" dirty="0"/>
          </a:p>
          <a:p>
            <a:r>
              <a:rPr lang="en-US" sz="2000" dirty="0" smtClean="0"/>
              <a:t>Studies teachers’ Technological </a:t>
            </a:r>
            <a:r>
              <a:rPr lang="en-US" sz="2000" dirty="0"/>
              <a:t>Pedagogical Content Knowledge (TPACK</a:t>
            </a:r>
            <a:r>
              <a:rPr lang="en-US" sz="2000" dirty="0" smtClean="0"/>
              <a:t>) through digital portfolios created for MA degree programs</a:t>
            </a:r>
            <a:endParaRPr lang="en-US" sz="2000" dirty="0"/>
          </a:p>
          <a:p>
            <a:endParaRPr lang="en-US" sz="2000" dirty="0"/>
          </a:p>
          <a:p>
            <a:r>
              <a:rPr lang="en-US" sz="2000" dirty="0" smtClean="0"/>
              <a:t>Found that portfolios could be used to understand teachers’ TPACK</a:t>
            </a:r>
          </a:p>
        </p:txBody>
      </p:sp>
      <p:sp>
        <p:nvSpPr>
          <p:cNvPr id="5" name="Rectangle 4"/>
          <p:cNvSpPr/>
          <p:nvPr/>
        </p:nvSpPr>
        <p:spPr>
          <a:xfrm>
            <a:off x="-12527" y="6553200"/>
            <a:ext cx="9144000" cy="292388"/>
          </a:xfrm>
          <a:prstGeom prst="rect">
            <a:avLst/>
          </a:prstGeom>
        </p:spPr>
        <p:txBody>
          <a:bodyPr wrap="square">
            <a:spAutoFit/>
          </a:bodyPr>
          <a:lstStyle/>
          <a:p>
            <a:r>
              <a:rPr lang="en-US" sz="1300" dirty="0" smtClean="0">
                <a:latin typeface="Helvetica Neue" charset="0"/>
                <a:ea typeface="Helvetica Neue" charset="0"/>
                <a:cs typeface="Helvetica Neue" charset="0"/>
              </a:rPr>
              <a:t>Koehler</a:t>
            </a:r>
            <a:r>
              <a:rPr lang="en-US" sz="1300" dirty="0">
                <a:latin typeface="Helvetica Neue" charset="0"/>
                <a:ea typeface="Helvetica Neue" charset="0"/>
                <a:cs typeface="Helvetica Neue" charset="0"/>
              </a:rPr>
              <a:t>, </a:t>
            </a:r>
            <a:r>
              <a:rPr lang="en-US" sz="1300" dirty="0" err="1">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Rosenberg, &amp; Keenan, 2016, </a:t>
            </a:r>
            <a:r>
              <a:rPr lang="en-US" sz="1300" i="1" dirty="0" smtClean="0">
                <a:latin typeface="Helvetica Neue" charset="0"/>
                <a:ea typeface="Helvetica Neue" charset="0"/>
                <a:cs typeface="Helvetica Neue" charset="0"/>
              </a:rPr>
              <a:t>JTATE; </a:t>
            </a:r>
            <a:r>
              <a:rPr lang="en-US" sz="1300" dirty="0" smtClean="0">
                <a:latin typeface="Helvetica Neue" charset="0"/>
                <a:ea typeface="Helvetica Neue" charset="0"/>
                <a:cs typeface="Helvetica Neue" charset="0"/>
              </a:rPr>
              <a:t>Rosenberg &amp; Koehler, 2015, </a:t>
            </a:r>
            <a:r>
              <a:rPr lang="en-US" sz="1300" i="1" dirty="0" smtClean="0">
                <a:latin typeface="Helvetica Neue" charset="0"/>
                <a:ea typeface="Helvetica Neue" charset="0"/>
                <a:cs typeface="Helvetica Neue" charset="0"/>
              </a:rPr>
              <a:t>JRTE</a:t>
            </a:r>
            <a:endParaRPr lang="en-US" sz="13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7358512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416334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7581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90158"/>
            <a:ext cx="8229600" cy="4386842"/>
          </a:xfrm>
        </p:spPr>
        <p:txBody>
          <a:bodyPr anchor="ctr">
            <a:normAutofit/>
          </a:bodyPr>
          <a:lstStyle/>
          <a:p>
            <a:r>
              <a:rPr lang="en-US" dirty="0" smtClean="0"/>
              <a:t>Study 1: How do specific activities and students’ ability to make choices about their learning impact their engagement in high school science classes?</a:t>
            </a:r>
          </a:p>
          <a:p>
            <a:endParaRPr lang="en-US" dirty="0" smtClean="0"/>
          </a:p>
          <a:p>
            <a:r>
              <a:rPr lang="en-US" dirty="0" smtClean="0"/>
              <a:t>Study 2: How </a:t>
            </a:r>
            <a:r>
              <a:rPr lang="en-US" dirty="0"/>
              <a:t>does work with data impact </a:t>
            </a:r>
            <a:r>
              <a:rPr lang="en-US" dirty="0" smtClean="0"/>
              <a:t>the engagement of youth at the middle grades level in summer STEM programs?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9051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Title 1"/>
          <p:cNvSpPr>
            <a:spLocks noGrp="1"/>
          </p:cNvSpPr>
          <p:nvPr>
            <p:ph type="title"/>
          </p:nvPr>
        </p:nvSpPr>
        <p:spPr>
          <a:xfrm>
            <a:off x="457200" y="739036"/>
            <a:ext cx="8229600" cy="990600"/>
          </a:xfrm>
        </p:spPr>
        <p:txBody>
          <a:bodyPr>
            <a:normAutofit fontScale="90000"/>
          </a:bodyPr>
          <a:lstStyle/>
          <a:p>
            <a:r>
              <a:rPr lang="en-US" dirty="0"/>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 in K-12 education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9" name="Table 8"/>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8172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Rectangle 2"/>
          <p:cNvSpPr/>
          <p:nvPr/>
        </p:nvSpPr>
        <p:spPr>
          <a:xfrm>
            <a:off x="1237341" y="6550223"/>
            <a:ext cx="6669314" cy="307777"/>
          </a:xfrm>
          <a:prstGeom prst="rect">
            <a:avLst/>
          </a:prstGeom>
        </p:spPr>
        <p:txBody>
          <a:bodyPr wrap="square">
            <a:spAutoFit/>
          </a:bodyPr>
          <a:lstStyle/>
          <a:p>
            <a:pPr algn="ctr"/>
            <a:r>
              <a:rPr lang="en-US" sz="1400" dirty="0">
                <a:latin typeface="Helvetica Neue" charset="0"/>
                <a:ea typeface="Helvetica Neue" charset="0"/>
                <a:cs typeface="Helvetica Neue" charset="0"/>
              </a:rPr>
              <a:t>Hancock, Kaput, &amp; Goldsmith, 1992; Wild &amp; </a:t>
            </a:r>
            <a:r>
              <a:rPr lang="en-US" sz="1400" dirty="0" err="1">
                <a:latin typeface="Helvetica Neue" charset="0"/>
                <a:ea typeface="Helvetica Neue" charset="0"/>
                <a:cs typeface="Helvetica Neue" charset="0"/>
              </a:rPr>
              <a:t>Pfannkuch</a:t>
            </a:r>
            <a:r>
              <a:rPr lang="en-US" sz="1400" dirty="0">
                <a:latin typeface="Helvetica Neue" charset="0"/>
                <a:ea typeface="Helvetica Neue" charset="0"/>
                <a:cs typeface="Helvetica Neue" charset="0"/>
              </a:rPr>
              <a:t>, 1999</a:t>
            </a:r>
          </a:p>
        </p:txBody>
      </p:sp>
    </p:spTree>
    <p:extLst>
      <p:ext uri="{BB962C8B-B14F-4D97-AF65-F5344CB8AC3E}">
        <p14:creationId xmlns:p14="http://schemas.microsoft.com/office/powerpoint/2010/main" val="1195366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p>
        </p:txBody>
      </p:sp>
      <p:sp>
        <p:nvSpPr>
          <p:cNvPr id="3" name="TextBox 2"/>
          <p:cNvSpPr txBox="1"/>
          <p:nvPr/>
        </p:nvSpPr>
        <p:spPr>
          <a:xfrm>
            <a:off x="2118441" y="6550223"/>
            <a:ext cx="4907113" cy="307777"/>
          </a:xfrm>
          <a:prstGeom prst="rect">
            <a:avLst/>
          </a:prstGeom>
          <a:noFill/>
        </p:spPr>
        <p:txBody>
          <a:bodyPr wrap="none" rtlCol="0">
            <a:spAutoFit/>
          </a:bodyPr>
          <a:lstStyle/>
          <a:p>
            <a:pPr algn="ctr"/>
            <a:r>
              <a:rPr lang="en-US" sz="1400" dirty="0" smtClean="0">
                <a:latin typeface="Helvetica Neue" charset="0"/>
                <a:ea typeface="Helvetica Neue" charset="0"/>
                <a:cs typeface="Helvetica Neue" charset="0"/>
              </a:rPr>
              <a:t>NGSS Lead States, 2013; National Research Council, 2012</a:t>
            </a:r>
            <a:endParaRPr lang="en-US" sz="1400" dirty="0">
              <a:latin typeface="Helvetica Neue" charset="0"/>
              <a:ea typeface="Helvetica Neue" charset="0"/>
              <a:cs typeface="Helvetica 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950976"/>
            <a:ext cx="9144000" cy="3863822"/>
          </a:xfrm>
          <a:prstGeom prst="rect">
            <a:avLst/>
          </a:prstGeom>
        </p:spPr>
      </p:pic>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1</a:t>
            </a:r>
            <a:endParaRPr lang="en-US" dirty="0"/>
          </a:p>
        </p:txBody>
      </p:sp>
      <p:sp>
        <p:nvSpPr>
          <p:cNvPr id="3" name="Content Placeholder 2"/>
          <p:cNvSpPr>
            <a:spLocks noGrp="1"/>
          </p:cNvSpPr>
          <p:nvPr>
            <p:ph idx="1"/>
          </p:nvPr>
        </p:nvSpPr>
        <p:spPr/>
        <p:txBody>
          <a:bodyPr anchor="ctr">
            <a:normAutofit/>
          </a:bodyPr>
          <a:lstStyle/>
          <a:p>
            <a:r>
              <a:rPr lang="en-US" dirty="0" smtClean="0"/>
              <a:t>How </a:t>
            </a:r>
            <a:r>
              <a:rPr lang="en-US" dirty="0"/>
              <a:t>do specific activities and students’ ability to make choices about their learning impact their engagement in high school science classes?</a:t>
            </a:r>
          </a:p>
          <a:p>
            <a:endParaRPr lang="en-US" dirty="0" smtClean="0"/>
          </a:p>
          <a:p>
            <a:pPr lvl="1"/>
            <a:r>
              <a:rPr lang="en-US" sz="2400" dirty="0" smtClean="0"/>
              <a:t>Explored common and hands-on science activities using a person-in-context approach</a:t>
            </a:r>
          </a:p>
          <a:p>
            <a:pPr lvl="1"/>
            <a:endParaRPr lang="en-US" sz="2400" dirty="0"/>
          </a:p>
          <a:p>
            <a:pPr lvl="1"/>
            <a:r>
              <a:rPr lang="en-US" sz="2400" dirty="0" smtClean="0"/>
              <a:t>Explored how different choices (such as about how to do the activity or with whom to work) impacted students’ engagement</a:t>
            </a:r>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2196924" y="6477000"/>
            <a:ext cx="4750147" cy="369332"/>
          </a:xfrm>
          <a:prstGeom prst="rect">
            <a:avLst/>
          </a:prstGeom>
          <a:noFill/>
        </p:spPr>
        <p:txBody>
          <a:bodyPr wrap="none" rtlCol="0">
            <a:spAutoFit/>
          </a:bodyPr>
          <a:lstStyle/>
          <a:p>
            <a:r>
              <a:rPr lang="en-US" smtClean="0"/>
              <a:t>Schmidt, Rosenberg, &amp; </a:t>
            </a:r>
            <a:r>
              <a:rPr lang="en-US" err="1" smtClean="0"/>
              <a:t>Beymer</a:t>
            </a:r>
            <a:r>
              <a:rPr lang="en-US" smtClean="0"/>
              <a:t>, 2018, </a:t>
            </a:r>
            <a:r>
              <a:rPr lang="en-US" i="1" smtClean="0"/>
              <a:t>JRST</a:t>
            </a:r>
            <a:endParaRPr lang="en-US"/>
          </a:p>
        </p:txBody>
      </p:sp>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I came to my 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199" y="1600200"/>
            <a:ext cx="8440057" cy="4876800"/>
          </a:xfrm>
        </p:spPr>
        <p:txBody>
          <a:bodyPr>
            <a:normAutofit/>
          </a:bodyPr>
          <a:lstStyle/>
          <a:p>
            <a:r>
              <a:rPr lang="en-US" dirty="0" smtClean="0"/>
              <a:t>Taught H.S. Biology, Chemistry, and Earth Science</a:t>
            </a:r>
          </a:p>
          <a:p>
            <a:endParaRPr lang="en-US" dirty="0"/>
          </a:p>
          <a:p>
            <a:r>
              <a:rPr lang="en-US" dirty="0"/>
              <a:t>Motivated by challenges and opportunities </a:t>
            </a:r>
            <a:r>
              <a:rPr lang="en-US" dirty="0" smtClean="0"/>
              <a:t>of supporting students to do science in personally meaningful ways</a:t>
            </a:r>
          </a:p>
          <a:p>
            <a:endParaRPr lang="en-US" dirty="0"/>
          </a:p>
          <a:p>
            <a:r>
              <a:rPr lang="en-US" dirty="0" smtClean="0"/>
              <a:t>Research focused on scientific modeling and used data in my work which helped me consider student use of data</a:t>
            </a:r>
          </a:p>
          <a:p>
            <a:endParaRPr lang="en-US" dirty="0"/>
          </a:p>
          <a:p>
            <a:r>
              <a:rPr lang="en-US" dirty="0"/>
              <a:t>Apply </a:t>
            </a:r>
            <a:r>
              <a:rPr lang="en-US" i="1" dirty="0"/>
              <a:t>research</a:t>
            </a:r>
            <a:r>
              <a:rPr lang="en-US" dirty="0"/>
              <a:t> to </a:t>
            </a:r>
            <a:r>
              <a:rPr lang="en-US" i="1" dirty="0"/>
              <a:t>teaching</a:t>
            </a:r>
            <a:r>
              <a:rPr lang="en-US" dirty="0"/>
              <a:t> about technology integration in </a:t>
            </a:r>
            <a:r>
              <a:rPr lang="en-US" dirty="0" smtClean="0"/>
              <a:t>science (and STEM) education</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pPr lvl="1"/>
            <a:r>
              <a:rPr lang="en-US" dirty="0" smtClean="0"/>
              <a:t>Physics, Chemistry, Biology, and Integrated Science</a:t>
            </a:r>
          </a:p>
          <a:p>
            <a:endParaRPr lang="en-US" dirty="0" smtClean="0"/>
          </a:p>
          <a:p>
            <a:r>
              <a:rPr lang="en-US" dirty="0" smtClean="0"/>
              <a:t>Large high school </a:t>
            </a:r>
            <a:r>
              <a:rPr lang="en-US" dirty="0"/>
              <a:t>outside of a </a:t>
            </a:r>
            <a:r>
              <a:rPr lang="en-US" dirty="0" smtClean="0"/>
              <a:t>metropolitan area in the Midwest United States</a:t>
            </a:r>
          </a:p>
          <a:p>
            <a:endParaRPr lang="en-US" dirty="0" smtClean="0"/>
          </a:p>
          <a:p>
            <a:r>
              <a:rPr lang="en-US" dirty="0" smtClean="0"/>
              <a:t>244 students</a:t>
            </a:r>
          </a:p>
          <a:p>
            <a:pPr lvl="1"/>
            <a:r>
              <a:rPr lang="en-US" dirty="0" smtClean="0"/>
              <a:t>From racially and ethnically diverse groups</a:t>
            </a:r>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sp>
        <p:nvSpPr>
          <p:cNvPr id="3" name="Content Placeholder 2"/>
          <p:cNvSpPr>
            <a:spLocks noGrp="1"/>
          </p:cNvSpPr>
          <p:nvPr>
            <p:ph idx="1"/>
          </p:nvPr>
        </p:nvSpPr>
        <p:spPr>
          <a:xfrm>
            <a:off x="457199" y="1600200"/>
            <a:ext cx="8081319" cy="4876800"/>
          </a:xfrm>
        </p:spPr>
        <p:txBody>
          <a:bodyPr anchor="ctr">
            <a:normAutofit/>
          </a:bodyPr>
          <a:lstStyle/>
          <a:p>
            <a:r>
              <a:rPr lang="en-US" dirty="0" smtClean="0"/>
              <a:t>Involves asking participating students / youth about their experiences using short surveys</a:t>
            </a:r>
          </a:p>
          <a:p>
            <a:endParaRPr lang="en-US" dirty="0" smtClean="0"/>
          </a:p>
          <a:p>
            <a:r>
              <a:rPr lang="en-US" dirty="0" smtClean="0"/>
              <a:t>Typically using a mobile device (app on a phone)</a:t>
            </a:r>
          </a:p>
          <a:p>
            <a:endParaRPr lang="en-US" dirty="0" smtClean="0"/>
          </a:p>
          <a:p>
            <a:pPr lvl="1"/>
            <a:r>
              <a:rPr lang="en-US" sz="2400" dirty="0" smtClean="0"/>
              <a:t>Every 15-30 minutes</a:t>
            </a:r>
          </a:p>
          <a:p>
            <a:pPr lvl="1"/>
            <a:endParaRPr lang="en-US" sz="2400" dirty="0"/>
          </a:p>
          <a:p>
            <a:pPr lvl="1"/>
            <a:r>
              <a:rPr lang="en-US" sz="2400" dirty="0" smtClean="0"/>
              <a:t>Took 1-2 minutes to complete</a:t>
            </a:r>
          </a:p>
          <a:p>
            <a:endParaRPr lang="en-US" dirty="0" smtClean="0"/>
          </a:p>
          <a:p>
            <a:pPr marL="0" indent="0" algn="ctr">
              <a:buNone/>
            </a:pP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Why ESM?</a:t>
            </a:r>
            <a:endParaRPr lang="en-US"/>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learning</a:t>
            </a:r>
          </a:p>
          <a:p>
            <a:endParaRPr lang="en-US" dirty="0" smtClean="0"/>
          </a:p>
          <a:p>
            <a:pPr lvl="1"/>
            <a:r>
              <a:rPr lang="en-US" dirty="0"/>
              <a:t>U</a:t>
            </a:r>
            <a:r>
              <a:rPr lang="en-US" dirty="0" smtClean="0"/>
              <a:t>nderstand experiences </a:t>
            </a:r>
            <a:r>
              <a:rPr lang="en-US" i="1" dirty="0" smtClean="0"/>
              <a:t>during</a:t>
            </a:r>
            <a:r>
              <a:rPr lang="en-US" dirty="0" smtClean="0"/>
              <a:t> activities such as laboratories</a:t>
            </a:r>
          </a:p>
          <a:p>
            <a:pPr lvl="1"/>
            <a:endParaRPr lang="en-US" dirty="0"/>
          </a:p>
          <a:p>
            <a:r>
              <a:rPr lang="en-US" dirty="0" smtClean="0"/>
              <a:t>Can investigate engagement in a context-sensitive way</a:t>
            </a:r>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Dimensions of engagement</a:t>
            </a:r>
            <a:endParaRPr lang="en-US"/>
          </a:p>
        </p:txBody>
      </p:sp>
      <p:sp>
        <p:nvSpPr>
          <p:cNvPr id="3" name="Content Placeholder 2"/>
          <p:cNvSpPr>
            <a:spLocks noGrp="1"/>
          </p:cNvSpPr>
          <p:nvPr>
            <p:ph idx="1"/>
          </p:nvPr>
        </p:nvSpPr>
        <p:spPr/>
        <p:txBody>
          <a:bodyPr anchor="ctr">
            <a:noAutofit/>
          </a:bodyPr>
          <a:lstStyle/>
          <a:p>
            <a:r>
              <a:rPr lang="en-US" sz="2800" i="1" smtClean="0"/>
              <a:t>Cognitive engagement</a:t>
            </a:r>
            <a:r>
              <a:rPr lang="en-US" sz="2800" smtClean="0"/>
              <a:t>: Importance to self</a:t>
            </a:r>
          </a:p>
          <a:p>
            <a:endParaRPr lang="en-US" sz="2800" smtClean="0"/>
          </a:p>
          <a:p>
            <a:r>
              <a:rPr lang="en-US" sz="2800" i="1" smtClean="0"/>
              <a:t>Affective engagement</a:t>
            </a:r>
            <a:r>
              <a:rPr lang="en-US" sz="2800" smtClean="0"/>
              <a:t>: Enjoyment of activity</a:t>
            </a:r>
          </a:p>
          <a:p>
            <a:endParaRPr lang="en-US" sz="2800" smtClean="0"/>
          </a:p>
          <a:p>
            <a:r>
              <a:rPr lang="en-US" sz="2800" i="1" smtClean="0"/>
              <a:t>Behavioral engagement</a:t>
            </a:r>
            <a:r>
              <a:rPr lang="en-US" sz="2800" smtClean="0"/>
              <a:t>: Effort exerted</a:t>
            </a:r>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Person-oriented approach</a:t>
            </a:r>
            <a:endParaRPr lang="en-US"/>
          </a:p>
        </p:txBody>
      </p:sp>
      <p:sp>
        <p:nvSpPr>
          <p:cNvPr id="3" name="Content Placeholder 2"/>
          <p:cNvSpPr>
            <a:spLocks noGrp="1"/>
          </p:cNvSpPr>
          <p:nvPr>
            <p:ph idx="1"/>
          </p:nvPr>
        </p:nvSpPr>
        <p:spPr/>
        <p:txBody>
          <a:bodyPr anchor="ctr">
            <a:noAutofit/>
          </a:bodyPr>
          <a:lstStyle/>
          <a:p>
            <a:r>
              <a:rPr lang="en-US" dirty="0" smtClean="0"/>
              <a:t>How students experience </a:t>
            </a:r>
            <a:r>
              <a:rPr lang="en-US" dirty="0"/>
              <a:t>engagement </a:t>
            </a:r>
            <a:r>
              <a:rPr lang="en-US" dirty="0" smtClean="0"/>
              <a:t>together and at once</a:t>
            </a:r>
          </a:p>
          <a:p>
            <a:endParaRPr lang="en-US" dirty="0"/>
          </a:p>
          <a:p>
            <a:r>
              <a:rPr lang="en-US" dirty="0">
                <a:latin typeface="Helvetica" charset="0"/>
                <a:ea typeface="Helvetica" charset="0"/>
                <a:cs typeface="Helvetica" charset="0"/>
              </a:rPr>
              <a:t>Two-step cluster analysis via</a:t>
            </a:r>
            <a:r>
              <a:rPr lang="en-US" i="1" dirty="0">
                <a:latin typeface="Helvetica" charset="0"/>
                <a:ea typeface="Helvetica" charset="0"/>
                <a:cs typeface="Helvetica" charset="0"/>
              </a:rPr>
              <a:t> </a:t>
            </a:r>
            <a:r>
              <a:rPr lang="en-US" i="1" dirty="0" err="1">
                <a:latin typeface="Helvetica" charset="0"/>
                <a:ea typeface="Helvetica" charset="0"/>
                <a:cs typeface="Helvetica" charset="0"/>
              </a:rPr>
              <a:t>prcr</a:t>
            </a:r>
            <a:r>
              <a:rPr lang="en-US" i="1" dirty="0">
                <a:latin typeface="Helvetica" charset="0"/>
                <a:ea typeface="Helvetica" charset="0"/>
                <a:cs typeface="Helvetica" charset="0"/>
              </a:rPr>
              <a:t> </a:t>
            </a:r>
            <a:r>
              <a:rPr lang="en-US" dirty="0">
                <a:latin typeface="Helvetica" charset="0"/>
                <a:ea typeface="Helvetica" charset="0"/>
                <a:cs typeface="Helvetica" charset="0"/>
              </a:rPr>
              <a:t>(Rosenberg, Schmidt, </a:t>
            </a:r>
            <a:r>
              <a:rPr lang="en-US" dirty="0" err="1">
                <a:latin typeface="Helvetica" charset="0"/>
                <a:ea typeface="Helvetica" charset="0"/>
                <a:cs typeface="Helvetica" charset="0"/>
              </a:rPr>
              <a:t>Beymer</a:t>
            </a:r>
            <a:r>
              <a:rPr lang="en-US" dirty="0">
                <a:latin typeface="Helvetica" charset="0"/>
                <a:ea typeface="Helvetica" charset="0"/>
                <a:cs typeface="Helvetica" charset="0"/>
              </a:rPr>
              <a:t>, &amp; </a:t>
            </a:r>
            <a:r>
              <a:rPr lang="en-US" dirty="0" err="1">
                <a:latin typeface="Helvetica" charset="0"/>
                <a:ea typeface="Helvetica" charset="0"/>
                <a:cs typeface="Helvetica" charset="0"/>
              </a:rPr>
              <a:t>Steingut</a:t>
            </a:r>
            <a:r>
              <a:rPr lang="en-US" dirty="0">
                <a:latin typeface="Helvetica" charset="0"/>
                <a:ea typeface="Helvetica" charset="0"/>
                <a:cs typeface="Helvetica" charset="0"/>
              </a:rPr>
              <a:t>, 2018</a:t>
            </a:r>
            <a:r>
              <a:rPr lang="en-US" dirty="0" smtClean="0">
                <a:latin typeface="Helvetica" charset="0"/>
                <a:ea typeface="Helvetica" charset="0"/>
                <a:cs typeface="Helvetica" charset="0"/>
              </a:rPr>
              <a:t>)</a:t>
            </a:r>
          </a:p>
          <a:p>
            <a:endParaRPr lang="en-US" dirty="0">
              <a:latin typeface="Helvetica" charset="0"/>
              <a:ea typeface="Helvetica" charset="0"/>
              <a:cs typeface="Helvetica" charset="0"/>
            </a:endParaRPr>
          </a:p>
          <a:p>
            <a:r>
              <a:rPr lang="en-US" dirty="0"/>
              <a:t>Interpreted solutions on the basis of fit indices, cross-validation, and concerns of parsimony and </a:t>
            </a:r>
            <a:r>
              <a:rPr lang="en-US" dirty="0" smtClean="0"/>
              <a:t>interpretability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4701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all three dimensions of engagement</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871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Reluctant</a:t>
            </a:r>
            <a:endParaRPr lang="en-US"/>
          </a:p>
        </p:txBody>
      </p:sp>
      <p:sp>
        <p:nvSpPr>
          <p:cNvPr id="3" name="TextBox 2"/>
          <p:cNvSpPr txBox="1"/>
          <p:nvPr/>
        </p:nvSpPr>
        <p:spPr>
          <a:xfrm>
            <a:off x="178129" y="3046951"/>
            <a:ext cx="2840135" cy="2031325"/>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Modest levels of effort paired with low enjoyment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722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2908449"/>
            <a:ext cx="2840135" cy="2308324"/>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cognitive engagement, modest behavioral engagement, and low affective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491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25246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enjoyment</a:t>
            </a:r>
            <a:r>
              <a:rPr lang="en-US">
                <a:latin typeface="Helvetica" charset="0"/>
                <a:ea typeface="Helvetica" charset="0"/>
                <a:cs typeface="Helvetica" charset="0"/>
              </a:rPr>
              <a:t>, effort,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428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dirty="0" smtClean="0"/>
              <a:t>Companies</a:t>
            </a:r>
            <a:endParaRPr lang="en-US" dirty="0"/>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dirty="0" smtClean="0"/>
              <a:t>Citizens</a:t>
            </a:r>
            <a:endParaRPr lang="en-US" dirty="0"/>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Different </a:t>
            </a:r>
            <a:r>
              <a:rPr lang="en-US" smtClean="0"/>
              <a:t>activities </a:t>
            </a:r>
            <a:r>
              <a:rPr lang="en-US"/>
              <a:t>are associated with different profiles of engagement</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Laboratory activities are associated with </a:t>
            </a:r>
            <a:r>
              <a:rPr lang="en-US" i="1" dirty="0" smtClean="0"/>
              <a:t>Full engagement </a:t>
            </a:r>
            <a:r>
              <a:rPr lang="en-US" sz="1800" dirty="0" smtClean="0"/>
              <a:t>(</a:t>
            </a:r>
            <a:r>
              <a:rPr lang="en-US" sz="1800" i="1" dirty="0" smtClean="0"/>
              <a:t>Z</a:t>
            </a:r>
            <a:r>
              <a:rPr lang="en-US" sz="1800" dirty="0" smtClean="0"/>
              <a:t> </a:t>
            </a:r>
            <a:r>
              <a:rPr lang="en-US" sz="1800" dirty="0"/>
              <a:t>= 3.93, </a:t>
            </a:r>
            <a:r>
              <a:rPr lang="en-US" sz="1800" i="1" dirty="0"/>
              <a:t>p</a:t>
            </a:r>
            <a:r>
              <a:rPr lang="en-US" sz="1800" dirty="0"/>
              <a:t> &lt; .</a:t>
            </a:r>
            <a:r>
              <a:rPr lang="en-US" sz="1800" dirty="0" smtClean="0"/>
              <a:t>001)</a:t>
            </a:r>
            <a:r>
              <a:rPr lang="en-US" dirty="0" smtClean="0"/>
              <a:t> and</a:t>
            </a:r>
            <a:r>
              <a:rPr lang="en-US" i="1" dirty="0" smtClean="0"/>
              <a:t> Universally Low engagement </a:t>
            </a:r>
            <a:r>
              <a:rPr lang="en-US" sz="1800" dirty="0" smtClean="0"/>
              <a:t>(</a:t>
            </a:r>
            <a:r>
              <a:rPr lang="en-US" sz="1800" i="1" dirty="0" smtClean="0"/>
              <a:t>Z</a:t>
            </a:r>
            <a:r>
              <a:rPr lang="en-US" sz="1800" dirty="0" smtClean="0"/>
              <a:t> = 3.62, </a:t>
            </a:r>
            <a:r>
              <a:rPr lang="en-US" sz="1800" i="1" dirty="0" smtClean="0"/>
              <a:t>p</a:t>
            </a:r>
            <a:r>
              <a:rPr lang="en-US" sz="1800" dirty="0" smtClean="0"/>
              <a:t> &lt; .001)</a:t>
            </a:r>
          </a:p>
          <a:p>
            <a:endParaRPr lang="en-US" dirty="0" smtClean="0"/>
          </a:p>
          <a:p>
            <a:r>
              <a:rPr lang="en-US" dirty="0" smtClean="0"/>
              <a:t>Quizzes and tests have some affordances in terms of students’ </a:t>
            </a:r>
            <a:r>
              <a:rPr lang="en-US" i="1" dirty="0" smtClean="0"/>
              <a:t>Rational engagement </a:t>
            </a:r>
            <a:r>
              <a:rPr lang="en-US" sz="1800" dirty="0" smtClean="0"/>
              <a:t>(</a:t>
            </a:r>
            <a:r>
              <a:rPr lang="en-US" sz="1800" i="1" dirty="0" smtClean="0"/>
              <a:t>Z</a:t>
            </a:r>
            <a:r>
              <a:rPr lang="en-US" sz="1800" dirty="0" smtClean="0"/>
              <a:t> = 12.62, </a:t>
            </a:r>
            <a:r>
              <a:rPr lang="en-US" sz="1800" i="1" dirty="0" smtClean="0"/>
              <a:t>p</a:t>
            </a:r>
            <a:r>
              <a:rPr lang="en-US" sz="1800" dirty="0" smtClean="0"/>
              <a:t> &lt; .00</a:t>
            </a:r>
            <a:r>
              <a:rPr lang="en-US" sz="1800" dirty="0"/>
              <a:t>1</a:t>
            </a:r>
            <a:r>
              <a:rPr lang="en-US" sz="1800" dirty="0" smtClean="0"/>
              <a:t>)</a:t>
            </a:r>
          </a:p>
          <a:p>
            <a:endParaRPr lang="en-US" dirty="0" smtClean="0"/>
          </a:p>
          <a:p>
            <a:r>
              <a:rPr lang="en-US" dirty="0" smtClean="0"/>
              <a:t>Individual work is associated with </a:t>
            </a:r>
            <a:r>
              <a:rPr lang="en-US" i="1" dirty="0" smtClean="0"/>
              <a:t>Reluctant engagement </a:t>
            </a:r>
            <a:r>
              <a:rPr lang="en-US" sz="1800" dirty="0" smtClean="0"/>
              <a:t>(</a:t>
            </a:r>
            <a:r>
              <a:rPr lang="en-US" sz="1800" i="1" dirty="0" smtClean="0"/>
              <a:t>Z</a:t>
            </a:r>
            <a:r>
              <a:rPr lang="en-US" sz="1800" dirty="0" smtClean="0"/>
              <a:t> = 3.72, </a:t>
            </a:r>
            <a:r>
              <a:rPr lang="en-US" sz="1800" i="1" dirty="0" smtClean="0"/>
              <a:t>p</a:t>
            </a:r>
            <a:r>
              <a:rPr lang="en-US" sz="1800" dirty="0" smtClean="0"/>
              <a:t> &lt; .001)</a:t>
            </a:r>
            <a:endParaRPr lang="en-US" sz="1800" dirty="0">
              <a:latin typeface="Symbol" charset="2"/>
              <a:ea typeface="Symbol" charset="2"/>
              <a:cs typeface="Symbol" charset="2"/>
            </a:endParaRPr>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TextBox 2"/>
          <p:cNvSpPr txBox="1"/>
          <p:nvPr/>
        </p:nvSpPr>
        <p:spPr>
          <a:xfrm>
            <a:off x="2663369" y="6451600"/>
            <a:ext cx="3817258" cy="338554"/>
          </a:xfrm>
          <a:prstGeom prst="rect">
            <a:avLst/>
          </a:prstGeom>
          <a:noFill/>
        </p:spPr>
        <p:txBody>
          <a:bodyPr wrap="square" rtlCol="0">
            <a:spAutoFit/>
          </a:bodyPr>
          <a:lstStyle/>
          <a:p>
            <a:pPr algn="ctr"/>
            <a:r>
              <a:rPr lang="en-US" sz="1600" dirty="0" smtClean="0">
                <a:latin typeface="Helvetica" charset="0"/>
                <a:ea typeface="Helvetica" charset="0"/>
                <a:cs typeface="Helvetica" charset="0"/>
              </a:rPr>
              <a:t> </a:t>
            </a:r>
            <a:r>
              <a:rPr lang="en-US" sz="1600" dirty="0" smtClean="0">
                <a:latin typeface="Symbol" charset="2"/>
                <a:ea typeface="Symbol" charset="2"/>
                <a:cs typeface="Symbol" charset="2"/>
              </a:rPr>
              <a:t>c</a:t>
            </a:r>
            <a:r>
              <a:rPr lang="en-US" sz="1600" baseline="30000" dirty="0" smtClean="0">
                <a:latin typeface="Helvetica" charset="0"/>
                <a:ea typeface="Helvetica" charset="0"/>
                <a:cs typeface="Helvetica" charset="0"/>
              </a:rPr>
              <a:t>2</a:t>
            </a:r>
            <a:r>
              <a:rPr lang="en-US" sz="1600" dirty="0" smtClean="0">
                <a:latin typeface="Helvetica" charset="0"/>
                <a:ea typeface="Helvetica" charset="0"/>
                <a:cs typeface="Helvetica" charset="0"/>
              </a:rPr>
              <a:t> = 339.16 (20), </a:t>
            </a:r>
            <a:r>
              <a:rPr lang="en-US" sz="1600" i="1" dirty="0" smtClean="0">
                <a:latin typeface="Helvetica" charset="0"/>
                <a:ea typeface="Helvetica" charset="0"/>
                <a:cs typeface="Helvetica" charset="0"/>
              </a:rPr>
              <a:t>p</a:t>
            </a:r>
            <a:r>
              <a:rPr lang="en-US" sz="1600" dirty="0" smtClean="0">
                <a:latin typeface="Helvetica" charset="0"/>
                <a:ea typeface="Helvetica" charset="0"/>
                <a:cs typeface="Helvetica" charset="0"/>
              </a:rPr>
              <a:t> &lt; .001</a:t>
            </a:r>
            <a:endParaRPr lang="en-US" sz="1600" dirty="0">
              <a:latin typeface="Helvetica" charset="0"/>
              <a:ea typeface="Helvetica" charset="0"/>
              <a:cs typeface="Helvetica" charset="0"/>
            </a:endParaRPr>
          </a:p>
        </p:txBody>
      </p:sp>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The impacts of choice on engagement</a:t>
            </a:r>
            <a:endParaRPr lang="en-US"/>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Being able to make </a:t>
            </a:r>
            <a:r>
              <a:rPr lang="en-US" i="1" dirty="0" smtClean="0"/>
              <a:t>any </a:t>
            </a:r>
            <a:r>
              <a:rPr lang="en-US" dirty="0" smtClean="0"/>
              <a:t>choice is associated with </a:t>
            </a:r>
            <a:r>
              <a:rPr lang="en-US" i="1" dirty="0" smtClean="0"/>
              <a:t>Full engagement </a:t>
            </a:r>
            <a:r>
              <a:rPr lang="en-US" sz="1800" dirty="0" smtClean="0"/>
              <a:t>(</a:t>
            </a:r>
            <a:r>
              <a:rPr lang="en-US" sz="1800" i="1" dirty="0" smtClean="0"/>
              <a:t>Z</a:t>
            </a:r>
            <a:r>
              <a:rPr lang="en-US" sz="1800" dirty="0" smtClean="0"/>
              <a:t> </a:t>
            </a:r>
            <a:r>
              <a:rPr lang="en-US" sz="1800" dirty="0"/>
              <a:t>= </a:t>
            </a:r>
            <a:r>
              <a:rPr lang="en-US" sz="1800" dirty="0" smtClean="0"/>
              <a:t>4.49, </a:t>
            </a:r>
            <a:r>
              <a:rPr lang="en-US" sz="1800" i="1" dirty="0"/>
              <a:t>p</a:t>
            </a:r>
            <a:r>
              <a:rPr lang="en-US" sz="1800" dirty="0"/>
              <a:t> &lt; .001) </a:t>
            </a:r>
            <a:r>
              <a:rPr lang="en-US" dirty="0" smtClean="0"/>
              <a:t>and less </a:t>
            </a:r>
            <a:r>
              <a:rPr lang="en-US" i="1" dirty="0" smtClean="0"/>
              <a:t>Universally Low engagement</a:t>
            </a:r>
            <a:r>
              <a:rPr lang="en-US" dirty="0" smtClean="0"/>
              <a:t> </a:t>
            </a:r>
            <a:r>
              <a:rPr lang="en-US" sz="1800" dirty="0"/>
              <a:t>(</a:t>
            </a:r>
            <a:r>
              <a:rPr lang="en-US" sz="1800" i="1" dirty="0"/>
              <a:t>Z</a:t>
            </a:r>
            <a:r>
              <a:rPr lang="en-US" sz="1800" dirty="0"/>
              <a:t> = </a:t>
            </a:r>
            <a:r>
              <a:rPr lang="en-US" sz="1800" dirty="0" smtClean="0"/>
              <a:t>-3.85, </a:t>
            </a:r>
            <a:r>
              <a:rPr lang="en-US" sz="1800" i="1" dirty="0"/>
              <a:t>p</a:t>
            </a:r>
            <a:r>
              <a:rPr lang="en-US" sz="1800" dirty="0"/>
              <a:t> &lt; .001) </a:t>
            </a:r>
            <a:endParaRPr lang="en-US" sz="1800" dirty="0" smtClean="0"/>
          </a:p>
          <a:p>
            <a:endParaRPr lang="en-US" dirty="0"/>
          </a:p>
          <a:p>
            <a:r>
              <a:rPr lang="en-US" dirty="0" smtClean="0"/>
              <a:t>Choosing with whom to work with is associated with Universally Low engagement </a:t>
            </a:r>
            <a:r>
              <a:rPr lang="en-US" sz="1800" dirty="0" smtClean="0"/>
              <a:t>(</a:t>
            </a:r>
            <a:r>
              <a:rPr lang="en-US" sz="1800" i="1" dirty="0" smtClean="0">
                <a:latin typeface="Symbol" charset="2"/>
                <a:ea typeface="Symbol" charset="2"/>
                <a:cs typeface="Symbol" charset="2"/>
              </a:rPr>
              <a:t>b</a:t>
            </a:r>
            <a:r>
              <a:rPr lang="en-US" sz="1800" dirty="0" smtClean="0"/>
              <a:t> = 1.43, </a:t>
            </a:r>
            <a:r>
              <a:rPr lang="en-US" sz="1800" i="1" dirty="0" smtClean="0"/>
              <a:t>p</a:t>
            </a:r>
            <a:r>
              <a:rPr lang="en-US" sz="1800" dirty="0" smtClean="0"/>
              <a:t> &lt; .001)</a:t>
            </a:r>
          </a:p>
          <a:p>
            <a:endParaRPr lang="en-US" dirty="0"/>
          </a:p>
          <a:p>
            <a:r>
              <a:rPr lang="en-US" dirty="0" smtClean="0"/>
              <a:t>Choosing the purpose </a:t>
            </a:r>
            <a:r>
              <a:rPr lang="en-US" dirty="0"/>
              <a:t>or topic </a:t>
            </a:r>
            <a:r>
              <a:rPr lang="en-US" sz="1800" dirty="0"/>
              <a:t>(</a:t>
            </a:r>
            <a:r>
              <a:rPr lang="en-US" sz="1800" i="1" dirty="0">
                <a:latin typeface="Symbol" charset="2"/>
                <a:ea typeface="Symbol" charset="2"/>
                <a:cs typeface="Symbol" charset="2"/>
              </a:rPr>
              <a:t>b</a:t>
            </a:r>
            <a:r>
              <a:rPr lang="en-US" sz="1800" dirty="0"/>
              <a:t> = 1.60, </a:t>
            </a:r>
            <a:r>
              <a:rPr lang="en-US" sz="1800" i="1" dirty="0"/>
              <a:t>p</a:t>
            </a:r>
            <a:r>
              <a:rPr lang="en-US" sz="1800" dirty="0"/>
              <a:t> &lt; .001</a:t>
            </a:r>
            <a:r>
              <a:rPr lang="en-US" sz="1800" dirty="0" smtClean="0"/>
              <a:t>) </a:t>
            </a:r>
            <a:r>
              <a:rPr lang="en-US" dirty="0" smtClean="0"/>
              <a:t>and choosing how to do the activity </a:t>
            </a:r>
            <a:r>
              <a:rPr lang="en-US" sz="1800" dirty="0"/>
              <a:t>(</a:t>
            </a:r>
            <a:r>
              <a:rPr lang="en-US" sz="1800" i="1" dirty="0">
                <a:latin typeface="Symbol" charset="2"/>
                <a:ea typeface="Symbol" charset="2"/>
                <a:cs typeface="Symbol" charset="2"/>
              </a:rPr>
              <a:t>b</a:t>
            </a:r>
            <a:r>
              <a:rPr lang="en-US" sz="1800" dirty="0"/>
              <a:t> = </a:t>
            </a:r>
            <a:r>
              <a:rPr lang="en-US" sz="1800" dirty="0" smtClean="0"/>
              <a:t>1.35, </a:t>
            </a:r>
            <a:r>
              <a:rPr lang="en-US" sz="1800" i="1" dirty="0"/>
              <a:t>p</a:t>
            </a:r>
            <a:r>
              <a:rPr lang="en-US" sz="1800" dirty="0"/>
              <a:t> &lt; .</a:t>
            </a:r>
            <a:r>
              <a:rPr lang="en-US" sz="1800" dirty="0" smtClean="0"/>
              <a:t>05) </a:t>
            </a:r>
            <a:r>
              <a:rPr lang="en-US" dirty="0" smtClean="0"/>
              <a:t>is associated with </a:t>
            </a:r>
            <a:r>
              <a:rPr lang="en-US" i="1" dirty="0" smtClean="0"/>
              <a:t>Full engagement</a:t>
            </a: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during laboratory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a:t>During </a:t>
            </a:r>
            <a:r>
              <a:rPr lang="en-US" u="sng" dirty="0"/>
              <a:t>laboratory</a:t>
            </a:r>
            <a:r>
              <a:rPr lang="en-US" dirty="0"/>
              <a:t>, when students were able to make </a:t>
            </a:r>
            <a:r>
              <a:rPr lang="en-US" i="1" dirty="0"/>
              <a:t>any </a:t>
            </a:r>
            <a:r>
              <a:rPr lang="en-US" dirty="0"/>
              <a:t>choice (who, materials, time, how to do, framing, or other):</a:t>
            </a:r>
          </a:p>
          <a:p>
            <a:pPr marL="0" indent="0">
              <a:buNone/>
            </a:pPr>
            <a:endParaRPr lang="en-US" dirty="0"/>
          </a:p>
          <a:p>
            <a:pPr marL="0" indent="0" algn="ctr">
              <a:buNone/>
            </a:pPr>
            <a:r>
              <a:rPr lang="en-US" i="1" dirty="0"/>
              <a:t>They are more likely to be fully engaged </a:t>
            </a:r>
            <a:r>
              <a:rPr lang="en-US" dirty="0"/>
              <a:t>(</a:t>
            </a:r>
            <a:r>
              <a:rPr lang="en-US" i="1" dirty="0"/>
              <a:t>z </a:t>
            </a:r>
            <a:r>
              <a:rPr lang="en-US" dirty="0"/>
              <a:t>= 3.90, </a:t>
            </a:r>
            <a:r>
              <a:rPr lang="en-US" i="1" dirty="0"/>
              <a:t>p</a:t>
            </a:r>
            <a:r>
              <a:rPr lang="en-US" dirty="0"/>
              <a:t> &lt; .05), which is not the case when they report no choice (</a:t>
            </a:r>
            <a:r>
              <a:rPr lang="en-US" i="1" dirty="0"/>
              <a:t>z</a:t>
            </a:r>
            <a:r>
              <a:rPr lang="en-US" dirty="0"/>
              <a:t> = -.23)</a:t>
            </a:r>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6749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3" name="Content Placeholder 2"/>
          <p:cNvSpPr>
            <a:spLocks noGrp="1"/>
          </p:cNvSpPr>
          <p:nvPr>
            <p:ph idx="1"/>
          </p:nvPr>
        </p:nvSpPr>
        <p:spPr>
          <a:xfrm>
            <a:off x="457200" y="1600200"/>
            <a:ext cx="8469086" cy="4876800"/>
          </a:xfrm>
        </p:spPr>
        <p:txBody>
          <a:bodyPr anchor="ctr">
            <a:normAutofit/>
          </a:bodyPr>
          <a:lstStyle/>
          <a:p>
            <a:r>
              <a:rPr lang="en-US" dirty="0" smtClean="0"/>
              <a:t>Use of ESM allowed us to study the impacts of specific learning activities and choices</a:t>
            </a:r>
          </a:p>
          <a:p>
            <a:endParaRPr lang="en-US" dirty="0" smtClean="0"/>
          </a:p>
          <a:p>
            <a:r>
              <a:rPr lang="en-US" dirty="0" smtClean="0"/>
              <a:t>Different activities, specifically laboratory activities, are associated with potentially adaptive profiles of engagement in science</a:t>
            </a:r>
          </a:p>
          <a:p>
            <a:endParaRPr lang="en-US" dirty="0" smtClean="0"/>
          </a:p>
          <a:p>
            <a:r>
              <a:rPr lang="en-US" dirty="0" smtClean="0"/>
              <a:t>Providing opportunities for students to decide what to do or how to do it can impact students’ engagement in science</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Implications for teachers and teacher educators</a:t>
            </a:r>
            <a:endParaRPr lang="en-US" dirty="0"/>
          </a:p>
        </p:txBody>
      </p:sp>
      <p:sp>
        <p:nvSpPr>
          <p:cNvPr id="3" name="Content Placeholder 2"/>
          <p:cNvSpPr>
            <a:spLocks noGrp="1"/>
          </p:cNvSpPr>
          <p:nvPr>
            <p:ph idx="1"/>
          </p:nvPr>
        </p:nvSpPr>
        <p:spPr/>
        <p:txBody>
          <a:bodyPr anchor="ctr">
            <a:normAutofit/>
          </a:bodyPr>
          <a:lstStyle/>
          <a:p>
            <a:r>
              <a:rPr lang="en-US" i="1" dirty="0" smtClean="0"/>
              <a:t>For teachers</a:t>
            </a:r>
            <a:r>
              <a:rPr lang="en-US" dirty="0" smtClean="0"/>
              <a:t>: Carry out a range of activities to engage students, knowing some activities afford certain kinds of engagement more than others</a:t>
            </a:r>
          </a:p>
          <a:p>
            <a:endParaRPr lang="en-US" dirty="0" smtClean="0"/>
          </a:p>
          <a:p>
            <a:pPr lvl="1"/>
            <a:r>
              <a:rPr lang="en-US" dirty="0" smtClean="0"/>
              <a:t>Laboratory activities have great potential but how they are carried out matters</a:t>
            </a:r>
          </a:p>
          <a:p>
            <a:pPr lvl="1"/>
            <a:endParaRPr lang="en-US" dirty="0"/>
          </a:p>
          <a:p>
            <a:r>
              <a:rPr lang="en-US" i="1" dirty="0" smtClean="0"/>
              <a:t>For teacher educators and teacher education</a:t>
            </a:r>
            <a:r>
              <a:rPr lang="en-US" dirty="0" smtClean="0"/>
              <a:t>: </a:t>
            </a:r>
            <a:r>
              <a:rPr lang="en-US" dirty="0"/>
              <a:t>H</a:t>
            </a:r>
            <a:r>
              <a:rPr lang="en-US" dirty="0" smtClean="0"/>
              <a:t>elp teachers notice and provide opportunities for students to make different choice </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30"/>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8300368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58692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2</a:t>
            </a:r>
            <a:endParaRPr lang="en-US" dirty="0"/>
          </a:p>
        </p:txBody>
      </p:sp>
      <p:sp>
        <p:nvSpPr>
          <p:cNvPr id="3" name="Content Placeholder 2"/>
          <p:cNvSpPr>
            <a:spLocks noGrp="1"/>
          </p:cNvSpPr>
          <p:nvPr>
            <p:ph idx="1"/>
          </p:nvPr>
        </p:nvSpPr>
        <p:spPr/>
        <p:txBody>
          <a:bodyPr anchor="ctr">
            <a:normAutofit/>
          </a:bodyPr>
          <a:lstStyle/>
          <a:p>
            <a:pPr marL="0" indent="0">
              <a:buNone/>
            </a:pPr>
            <a:endParaRPr lang="en-US" dirty="0" smtClean="0"/>
          </a:p>
          <a:p>
            <a:pPr marL="0" indent="0">
              <a:buNone/>
            </a:pPr>
            <a:r>
              <a:rPr lang="en-US" dirty="0"/>
              <a:t>How does work with data impact the engagement of youth at the middle grades level in summer STEM programs?</a:t>
            </a:r>
          </a:p>
          <a:p>
            <a:pPr marL="0" indent="0">
              <a:buNone/>
            </a:pPr>
            <a:endParaRPr lang="en-US" dirty="0"/>
          </a:p>
          <a:p>
            <a:r>
              <a:rPr lang="en-US" dirty="0" smtClean="0"/>
              <a:t>Focused specifically on work with data</a:t>
            </a:r>
          </a:p>
          <a:p>
            <a:endParaRPr lang="en-US" dirty="0"/>
          </a:p>
          <a:p>
            <a:r>
              <a:rPr lang="en-US" dirty="0" smtClean="0"/>
              <a:t>Profiles of engagement and its conditions included of students’ self-beliefs about the activity and themselves</a:t>
            </a:r>
          </a:p>
          <a:p>
            <a:endParaRPr lang="en-US" dirty="0" smtClean="0"/>
          </a:p>
          <a:p>
            <a:r>
              <a:rPr lang="en-US" dirty="0" smtClean="0"/>
              <a:t>Summer STEM programs designed around best practices</a:t>
            </a:r>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Nine summer STEM programs</a:t>
            </a:r>
          </a:p>
          <a:p>
            <a:pPr lvl="1"/>
            <a:r>
              <a:rPr lang="en-US" dirty="0" smtClean="0"/>
              <a:t>Science-focused</a:t>
            </a:r>
          </a:p>
          <a:p>
            <a:pPr lvl="1"/>
            <a:r>
              <a:rPr lang="en-US" dirty="0" smtClean="0"/>
              <a:t>Mathematics-focused</a:t>
            </a:r>
          </a:p>
          <a:p>
            <a:pPr lvl="1"/>
            <a:r>
              <a:rPr lang="en-US" dirty="0" smtClean="0"/>
              <a:t>Engineering-focused</a:t>
            </a:r>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students</a:t>
            </a:r>
          </a:p>
          <a:p>
            <a:pPr marL="457200" lvl="2"/>
            <a:r>
              <a:rPr lang="en-US" dirty="0"/>
              <a:t>From racially and ethnically diverse </a:t>
            </a:r>
            <a:r>
              <a:rPr lang="en-US" dirty="0" smtClean="0"/>
              <a:t>groups</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27" y="1826740"/>
            <a:ext cx="2488342" cy="4423719"/>
          </a:xfrm>
          <a:prstGeom prst="rect">
            <a:avLst/>
          </a:prstGeom>
        </p:spPr>
      </p:pic>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6280" y="2996386"/>
            <a:ext cx="2257494" cy="1607900"/>
          </a:xfrm>
          <a:prstGeom prst="rect">
            <a:avLst/>
          </a:prstGeom>
          <a:noFill/>
          <a:ln w="38100">
            <a:noFill/>
            <a:miter lim="800000"/>
            <a:headEnd/>
            <a:tailEnd/>
          </a:ln>
          <a:effectLst>
            <a:outerShdw blurRad="63500" sx="102000" sy="102000" algn="ctr" rotWithShape="0">
              <a:prstClr val="black">
                <a:alpha val="40000"/>
              </a:prst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frame for teacher support for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4238066"/>
              </p:ext>
            </p:extLst>
          </p:nvPr>
        </p:nvGraphicFramePr>
        <p:xfrm>
          <a:off x="457198" y="1969176"/>
          <a:ext cx="8229600" cy="4487291"/>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Teacher Support for Data Practice</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a:effectLst/>
                          <a:latin typeface="Helvetica Neue" charset="0"/>
                          <a:ea typeface="Helvetica Neue" charset="0"/>
                          <a:cs typeface="Helvetica Neue" charset="0"/>
                        </a:rPr>
                        <a:t>Description</a:t>
                      </a:r>
                      <a:endParaRPr lang="en-US" sz="1600" b="1">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Asking questions or defining problems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Discussing and exploring topics to investigate and pose questions.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Making observations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Watching and noticing what is happening with respect to the phenomena or problem being investigated.</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Generating data</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Figuring out how or why to </a:t>
                      </a:r>
                      <a:r>
                        <a:rPr lang="en-US" sz="1600" smtClean="0">
                          <a:effectLst/>
                          <a:latin typeface="Helvetica Neue" charset="0"/>
                          <a:ea typeface="Helvetica Neue" charset="0"/>
                          <a:cs typeface="Helvetica Neue" charset="0"/>
                        </a:rPr>
                        <a:t>record </a:t>
                      </a:r>
                      <a:r>
                        <a:rPr lang="en-US" sz="1600">
                          <a:effectLst/>
                          <a:latin typeface="Helvetica Neue" charset="0"/>
                          <a:ea typeface="Helvetica Neue" charset="0"/>
                          <a:cs typeface="Helvetica Neue" charset="0"/>
                        </a:rPr>
                        <a:t>an observation as data and generating coding frames or measurement tools.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Data modeling</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Understanding and explaining phenomena using models of the data that account for variability or uncertainty.</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Interpreting and communicating findings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09810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7962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Engagement and its conditions</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a:xfrm>
            <a:off x="457199" y="1600200"/>
            <a:ext cx="8512629" cy="4876800"/>
          </a:xfrm>
        </p:spPr>
        <p:txBody>
          <a:bodyPr anchor="ctr">
            <a:normAutofit/>
          </a:bodyPr>
          <a:lstStyle/>
          <a:p>
            <a:r>
              <a:rPr lang="en-US" i="1" dirty="0"/>
              <a:t>Cognitive engagement</a:t>
            </a:r>
            <a:r>
              <a:rPr lang="en-US" dirty="0"/>
              <a:t>: </a:t>
            </a:r>
            <a:r>
              <a:rPr lang="en-US" dirty="0" smtClean="0"/>
              <a:t>Was </a:t>
            </a:r>
            <a:r>
              <a:rPr lang="en-US" dirty="0"/>
              <a:t>l</a:t>
            </a:r>
            <a:r>
              <a:rPr lang="en-US" dirty="0" smtClean="0"/>
              <a:t>earning something new</a:t>
            </a:r>
          </a:p>
          <a:p>
            <a:endParaRPr lang="en-US" dirty="0"/>
          </a:p>
          <a:p>
            <a:r>
              <a:rPr lang="en-US" i="1" dirty="0"/>
              <a:t>Affective engagement</a:t>
            </a:r>
            <a:r>
              <a:rPr lang="en-US" dirty="0"/>
              <a:t>: </a:t>
            </a:r>
            <a:r>
              <a:rPr lang="en-US" dirty="0" smtClean="0"/>
              <a:t>Enjoyment of activity</a:t>
            </a:r>
            <a:endParaRPr lang="en-US" dirty="0"/>
          </a:p>
          <a:p>
            <a:endParaRPr lang="en-US" dirty="0"/>
          </a:p>
          <a:p>
            <a:r>
              <a:rPr lang="en-US" i="1" dirty="0"/>
              <a:t>Behavioral engagement</a:t>
            </a:r>
            <a:r>
              <a:rPr lang="en-US" dirty="0"/>
              <a:t>: </a:t>
            </a:r>
            <a:r>
              <a:rPr lang="en-US" dirty="0" smtClean="0"/>
              <a:t>Effort exerted</a:t>
            </a:r>
          </a:p>
          <a:p>
            <a:endParaRPr lang="en-US" dirty="0"/>
          </a:p>
          <a:p>
            <a:r>
              <a:rPr lang="en-US" i="1" dirty="0" smtClean="0"/>
              <a:t>Challenge</a:t>
            </a:r>
            <a:r>
              <a:rPr lang="en-US" dirty="0" smtClean="0"/>
              <a:t>: Perceptions of how challenging the activity was</a:t>
            </a:r>
          </a:p>
          <a:p>
            <a:endParaRPr lang="en-US" dirty="0"/>
          </a:p>
          <a:p>
            <a:r>
              <a:rPr lang="en-US" i="1" dirty="0" smtClean="0"/>
              <a:t>Competence</a:t>
            </a:r>
            <a:r>
              <a:rPr lang="en-US" dirty="0" smtClean="0"/>
              <a:t>: Perceptions of how good at an activity one was</a:t>
            </a:r>
            <a:endParaRPr lang="en-US" dirty="0"/>
          </a:p>
        </p:txBody>
      </p:sp>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323946"/>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engagement and its conditions</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571 responses</a:t>
            </a:r>
            <a:endParaRPr lang="en-US">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7925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Pleasurable</a:t>
            </a:r>
            <a:endParaRPr lang="en-US"/>
          </a:p>
        </p:txBody>
      </p:sp>
      <p:sp>
        <p:nvSpPr>
          <p:cNvPr id="3" name="TextBox 2"/>
          <p:cNvSpPr txBox="1"/>
          <p:nvPr/>
        </p:nvSpPr>
        <p:spPr>
          <a:xfrm>
            <a:off x="178129" y="2492952"/>
            <a:ext cx="2840007" cy="3139321"/>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Moderately high enjoyment, moderate effort and learning, and moderately low challenge and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410 responses</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Highly challenged and disengaged</a:t>
            </a:r>
            <a:endParaRPr lang="en-US"/>
          </a:p>
        </p:txBody>
      </p:sp>
      <p:sp>
        <p:nvSpPr>
          <p:cNvPr id="3" name="TextBox 2"/>
          <p:cNvSpPr txBox="1"/>
          <p:nvPr/>
        </p:nvSpPr>
        <p:spPr>
          <a:xfrm>
            <a:off x="178129" y="3185447"/>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low enjoyment, moderately low effort and learning, and low competence</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259 responses</a:t>
            </a: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5739" y="2898643"/>
            <a:ext cx="2842526" cy="2308324"/>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and enjoyment and learning, moderate effort, and moderate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982 responses</a:t>
            </a: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Quantitative findings: Engagement in </a:t>
            </a:r>
            <a:r>
              <a:rPr lang="en-US"/>
              <a:t>data practices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a:bodyPr>
          <a:lstStyle/>
          <a:p>
            <a:pPr marL="0" indent="0">
              <a:buNone/>
            </a:pPr>
            <a:r>
              <a:rPr lang="en-US" dirty="0">
                <a:latin typeface="Helvetica" charset="0"/>
                <a:ea typeface="Helvetica" charset="0"/>
                <a:cs typeface="Helvetica" charset="0"/>
              </a:rPr>
              <a:t>Use of </a:t>
            </a:r>
            <a:r>
              <a:rPr lang="en-US" dirty="0" smtClean="0">
                <a:latin typeface="Helvetica" charset="0"/>
                <a:ea typeface="Helvetica" charset="0"/>
                <a:cs typeface="Helvetica" charset="0"/>
              </a:rPr>
              <a:t>generalized linear mixed effects models (HLM)</a:t>
            </a:r>
          </a:p>
          <a:p>
            <a:pPr marL="0" indent="0">
              <a:buNone/>
            </a:pPr>
            <a:endParaRPr lang="en-US" dirty="0"/>
          </a:p>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sz="2000" dirty="0" smtClean="0"/>
              <a:t>When students are </a:t>
            </a:r>
            <a:r>
              <a:rPr lang="en-US" sz="2000" i="1" dirty="0" smtClean="0"/>
              <a:t>generating data relative to not working with data, they are more likely to be fully engaged</a:t>
            </a:r>
            <a:r>
              <a:rPr lang="en-US" sz="2000" dirty="0" smtClean="0"/>
              <a:t> (</a:t>
            </a:r>
            <a:r>
              <a:rPr lang="en-US" sz="2000" dirty="0">
                <a:latin typeface="Symbol" charset="2"/>
                <a:ea typeface="Symbol" charset="2"/>
                <a:cs typeface="Symbol" charset="2"/>
              </a:rPr>
              <a:t>b</a:t>
            </a:r>
            <a:r>
              <a:rPr lang="en-US" sz="2000" dirty="0" smtClean="0"/>
              <a:t> = 1.395, p = .029) </a:t>
            </a:r>
          </a:p>
          <a:p>
            <a:pPr marL="0" indent="0" algn="ctr">
              <a:buNone/>
            </a:pPr>
            <a:endParaRPr lang="en-US" sz="2000" dirty="0"/>
          </a:p>
          <a:p>
            <a:pPr marL="0" indent="0" algn="ctr">
              <a:buNone/>
            </a:pPr>
            <a:r>
              <a:rPr lang="en-US" sz="2000" dirty="0" smtClean="0"/>
              <a:t>and less likely to be </a:t>
            </a:r>
            <a:r>
              <a:rPr lang="en-US" sz="2000" i="1" dirty="0" smtClean="0"/>
              <a:t>observing phenomena </a:t>
            </a:r>
            <a:r>
              <a:rPr lang="en-US" sz="2000" dirty="0" smtClean="0"/>
              <a:t>(</a:t>
            </a:r>
            <a:r>
              <a:rPr lang="en-US" sz="2000" dirty="0">
                <a:latin typeface="Symbol" charset="2"/>
                <a:ea typeface="Symbol" charset="2"/>
                <a:cs typeface="Symbol" charset="2"/>
              </a:rPr>
              <a:t>b</a:t>
            </a:r>
            <a:r>
              <a:rPr lang="en-US" sz="2000" dirty="0" smtClean="0"/>
              <a:t> = 0.410, p = .028)</a:t>
            </a:r>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Qualitative </a:t>
            </a:r>
            <a:r>
              <a:rPr lang="en-US"/>
              <a:t>findings: Engagement in data practices</a:t>
            </a:r>
          </a:p>
        </p:txBody>
      </p:sp>
      <p:sp>
        <p:nvSpPr>
          <p:cNvPr id="3" name="Content Placeholder 2"/>
          <p:cNvSpPr>
            <a:spLocks noGrp="1"/>
          </p:cNvSpPr>
          <p:nvPr>
            <p:ph idx="1"/>
          </p:nvPr>
        </p:nvSpPr>
        <p:spPr>
          <a:xfrm>
            <a:off x="457199" y="1600200"/>
            <a:ext cx="8513805" cy="4876800"/>
          </a:xfrm>
        </p:spPr>
        <p:txBody>
          <a:bodyPr anchor="ctr">
            <a:normAutofit/>
          </a:bodyPr>
          <a:lstStyle/>
          <a:p>
            <a:r>
              <a:rPr lang="en-US" dirty="0" smtClean="0"/>
              <a:t>Generating data not very common in ways envisioned in recent reform efforts</a:t>
            </a:r>
            <a:endParaRPr lang="en-US" dirty="0"/>
          </a:p>
          <a:p>
            <a:endParaRPr lang="en-US" dirty="0" smtClean="0"/>
          </a:p>
          <a:p>
            <a:r>
              <a:rPr lang="en-US" dirty="0" smtClean="0"/>
              <a:t>Affordances of different subject areas for different aspects of work with data:</a:t>
            </a:r>
          </a:p>
          <a:p>
            <a:pPr lvl="1"/>
            <a:r>
              <a:rPr lang="en-US" dirty="0" smtClean="0"/>
              <a:t>Making observations (science)</a:t>
            </a:r>
          </a:p>
          <a:p>
            <a:pPr lvl="1"/>
            <a:r>
              <a:rPr lang="en-US" dirty="0" smtClean="0"/>
              <a:t>Generating data (engineering)</a:t>
            </a:r>
          </a:p>
          <a:p>
            <a:pPr lvl="1"/>
            <a:r>
              <a:rPr lang="en-US" dirty="0" smtClean="0"/>
              <a:t>Analyzing data (mathematics)</a:t>
            </a:r>
          </a:p>
          <a:p>
            <a:pPr lvl="1"/>
            <a:endParaRPr lang="en-US" dirty="0" smtClean="0"/>
          </a:p>
          <a:p>
            <a:r>
              <a:rPr lang="en-US" dirty="0" smtClean="0"/>
              <a:t>Models are frequently created by others (authoritative sources), instead of students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6341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5" name="Content Placeholder 2"/>
          <p:cNvSpPr>
            <a:spLocks noGrp="1"/>
          </p:cNvSpPr>
          <p:nvPr>
            <p:ph idx="1"/>
          </p:nvPr>
        </p:nvSpPr>
        <p:spPr>
          <a:xfrm>
            <a:off x="457199" y="1600200"/>
            <a:ext cx="8386997" cy="4876800"/>
          </a:xfrm>
        </p:spPr>
        <p:txBody>
          <a:bodyPr anchor="ctr">
            <a:normAutofit/>
          </a:bodyPr>
          <a:lstStyle/>
          <a:p>
            <a:r>
              <a:rPr lang="en-US" smtClean="0">
                <a:solidFill>
                  <a:srgbClr val="000000"/>
                </a:solidFill>
                <a:latin typeface="HelveticaNeue" charset="0"/>
              </a:rPr>
              <a:t>ESM helped us understand how specific activities, such as generating data, relate to work with data engage learners</a:t>
            </a:r>
          </a:p>
          <a:p>
            <a:endParaRPr lang="en-US">
              <a:solidFill>
                <a:srgbClr val="000000"/>
              </a:solidFill>
              <a:latin typeface="HelveticaNeue" charset="0"/>
            </a:endParaRPr>
          </a:p>
          <a:p>
            <a:r>
              <a:rPr lang="en-US"/>
              <a:t>Difficulty linking data creation to data modeling as part of one investigation</a:t>
            </a:r>
          </a:p>
          <a:p>
            <a:endParaRPr lang="en-US">
              <a:solidFill>
                <a:srgbClr val="000000"/>
              </a:solidFill>
              <a:latin typeface="HelveticaNeue" charset="0"/>
            </a:endParaRPr>
          </a:p>
          <a:p>
            <a:r>
              <a:rPr lang="en-US"/>
              <a:t>Summer STEM programs have affordances and constraints for work with </a:t>
            </a:r>
            <a:r>
              <a:rPr lang="en-US" smtClean="0"/>
              <a:t>data</a:t>
            </a:r>
            <a:endParaRPr lang="en-US" smtClean="0">
              <a:solidFill>
                <a:srgbClr val="000000"/>
              </a:solidFill>
              <a:latin typeface="HelveticaNeue" charset="0"/>
            </a:endParaRPr>
          </a:p>
          <a:p>
            <a:endParaRPr lang="en-US"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Implications for teachers and teacher educators</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a:t>
            </a:r>
          </a:p>
          <a:p>
            <a:pPr lvl="1"/>
            <a:r>
              <a:rPr lang="en-US" dirty="0" smtClean="0">
                <a:solidFill>
                  <a:srgbClr val="000000"/>
                </a:solidFill>
                <a:latin typeface="HelveticaNeue" charset="0"/>
              </a:rPr>
              <a:t>Inscriptions serve commitments</a:t>
            </a:r>
          </a:p>
          <a:p>
            <a:endParaRPr lang="en-US" dirty="0" smtClean="0">
              <a:solidFill>
                <a:srgbClr val="000000"/>
              </a:solidFill>
              <a:latin typeface="HelveticaNeue" charset="0"/>
            </a:endParaRPr>
          </a:p>
          <a:p>
            <a:r>
              <a:rPr lang="en-US" dirty="0" smtClean="0">
                <a:solidFill>
                  <a:srgbClr val="000000"/>
                </a:solidFill>
                <a:latin typeface="HelveticaNeue" charset="0"/>
              </a:rPr>
              <a:t>Fostering a complete cycle of investigation can be hard</a:t>
            </a:r>
          </a:p>
          <a:p>
            <a:endParaRPr lang="en-US" dirty="0" smtClean="0">
              <a:solidFill>
                <a:srgbClr val="000000"/>
              </a:solidFill>
              <a:latin typeface="HelveticaNeue" charset="0"/>
            </a:endParaRPr>
          </a:p>
          <a:p>
            <a:r>
              <a:rPr lang="en-US" dirty="0" smtClean="0">
                <a:solidFill>
                  <a:srgbClr val="000000"/>
                </a:solidFill>
                <a:latin typeface="HelveticaNeue" charset="0"/>
              </a:rPr>
              <a:t>Modeling data is not very common (although other types of modeling are)</a:t>
            </a: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Findings from across both studies</a:t>
            </a:r>
            <a:endParaRPr lang="en-US"/>
          </a:p>
        </p:txBody>
      </p:sp>
      <p:sp>
        <p:nvSpPr>
          <p:cNvPr id="3" name="Content Placeholder 2"/>
          <p:cNvSpPr>
            <a:spLocks noGrp="1"/>
          </p:cNvSpPr>
          <p:nvPr>
            <p:ph idx="1"/>
          </p:nvPr>
        </p:nvSpPr>
        <p:spPr>
          <a:xfrm>
            <a:off x="457199" y="1600200"/>
            <a:ext cx="8512629" cy="4876800"/>
          </a:xfrm>
        </p:spPr>
        <p:txBody>
          <a:bodyPr anchor="ctr">
            <a:normAutofit lnSpcReduction="10000"/>
          </a:bodyPr>
          <a:lstStyle/>
          <a:p>
            <a:r>
              <a:rPr lang="en-US" dirty="0"/>
              <a:t>As students move from activity to activity, their engagement can </a:t>
            </a:r>
            <a:r>
              <a:rPr lang="en-US" dirty="0" smtClean="0"/>
              <a:t>change</a:t>
            </a:r>
            <a:endParaRPr lang="en-US" dirty="0"/>
          </a:p>
          <a:p>
            <a:endParaRPr lang="en-US" dirty="0" smtClean="0"/>
          </a:p>
          <a:p>
            <a:r>
              <a:rPr lang="en-US" dirty="0" smtClean="0"/>
              <a:t>Engagement seems to be different when we consider its conditions, perceptions of challenge and competence</a:t>
            </a:r>
          </a:p>
          <a:p>
            <a:endParaRPr lang="en-US" dirty="0"/>
          </a:p>
          <a:p>
            <a:r>
              <a:rPr lang="en-US" dirty="0" smtClean="0"/>
              <a:t>Engagement seems to be different across contexts (high school classrooms and summer STEM programs)</a:t>
            </a:r>
          </a:p>
          <a:p>
            <a:endParaRPr lang="en-US" dirty="0"/>
          </a:p>
          <a:p>
            <a:r>
              <a:rPr lang="en-US" dirty="0" smtClean="0"/>
              <a:t>Certain general activities and activities related to work with data, and certain choices, are associated with adaptive profiles of engagement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5425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t>Future Work </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671573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04300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116114" y="1485489"/>
            <a:ext cx="1797367" cy="1938992"/>
          </a:xfrm>
          <a:prstGeom prst="rect">
            <a:avLst/>
          </a:prstGeom>
          <a:solidFill>
            <a:schemeClr val="accent3">
              <a:lumMod val="20000"/>
              <a:lumOff val="80000"/>
            </a:schemeClr>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6764583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21305903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116114" y="1485489"/>
            <a:ext cx="1797367" cy="1938992"/>
          </a:xfrm>
          <a:prstGeom prst="rect">
            <a:avLst/>
          </a:prstGeom>
          <a:solidFill>
            <a:srgbClr val="E8D9B5"/>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2" name="TextBox 11"/>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Tree>
    <p:extLst>
      <p:ext uri="{BB962C8B-B14F-4D97-AF65-F5344CB8AC3E}">
        <p14:creationId xmlns:p14="http://schemas.microsoft.com/office/powerpoint/2010/main" val="1968319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students’ learning and motivation </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a:solidFill>
                  <a:srgbClr val="000000"/>
                </a:solidFill>
                <a:latin typeface="HelveticaNeue" charset="0"/>
              </a:rPr>
              <a:t>How engaging in specific aspects of work with data lead to changes in interest </a:t>
            </a:r>
            <a:r>
              <a:rPr lang="en-US" dirty="0" smtClean="0">
                <a:solidFill>
                  <a:srgbClr val="000000"/>
                </a:solidFill>
                <a:latin typeface="HelveticaNeue" charset="0"/>
              </a:rPr>
              <a:t>and future plans in science</a:t>
            </a:r>
          </a:p>
          <a:p>
            <a:pPr marL="0" indent="0">
              <a:buNone/>
            </a:pPr>
            <a:endParaRPr lang="en-US" dirty="0">
              <a:solidFill>
                <a:srgbClr val="000000"/>
              </a:solidFill>
              <a:latin typeface="HelveticaNeue" charset="0"/>
            </a:endParaRPr>
          </a:p>
          <a:p>
            <a:pPr lvl="1"/>
            <a:r>
              <a:rPr lang="en-US" sz="2400" dirty="0" smtClean="0">
                <a:solidFill>
                  <a:srgbClr val="000000"/>
                </a:solidFill>
                <a:latin typeface="HelveticaNeue" charset="0"/>
              </a:rPr>
              <a:t>Use of HLM to explore before-to-after changes from involvement in summer STEM programs as a result of engagement</a:t>
            </a:r>
          </a:p>
          <a:p>
            <a:pPr lvl="1"/>
            <a:endParaRPr lang="en-US" sz="2400" dirty="0" smtClean="0">
              <a:solidFill>
                <a:srgbClr val="000000"/>
              </a:solidFill>
              <a:latin typeface="HelveticaNeue" charset="0"/>
            </a:endParaRPr>
          </a:p>
          <a:p>
            <a:pPr lvl="1"/>
            <a:r>
              <a:rPr lang="en-US" sz="2400" dirty="0" smtClean="0">
                <a:solidFill>
                  <a:srgbClr val="000000"/>
                </a:solidFill>
                <a:latin typeface="HelveticaNeue" charset="0"/>
              </a:rPr>
              <a:t>Explore how pre-program choices impact students’ experiences and their learning and motivation</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14515" y="6477000"/>
            <a:ext cx="9376229" cy="369332"/>
          </a:xfrm>
          <a:prstGeom prst="rect">
            <a:avLst/>
          </a:prstGeom>
        </p:spPr>
        <p:txBody>
          <a:bodyPr wrap="squar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err="1">
                <a:solidFill>
                  <a:srgbClr val="000000"/>
                </a:solidFill>
                <a:latin typeface="HelveticaNeue" charset="0"/>
              </a:rPr>
              <a:t>Beymer</a:t>
            </a:r>
            <a:r>
              <a:rPr lang="en-US" dirty="0">
                <a:solidFill>
                  <a:srgbClr val="000000"/>
                </a:solidFill>
                <a:latin typeface="HelveticaNeue" charset="0"/>
              </a:rPr>
              <a:t>, &amp; Schmidt, 2018, </a:t>
            </a:r>
            <a:r>
              <a:rPr lang="en-US" i="1" dirty="0" smtClean="0">
                <a:solidFill>
                  <a:srgbClr val="000000"/>
                </a:solidFill>
                <a:latin typeface="HelveticaNeue" charset="0"/>
              </a:rPr>
              <a:t>AERA</a:t>
            </a:r>
            <a:r>
              <a:rPr lang="en-US" dirty="0" smtClean="0">
                <a:solidFill>
                  <a:srgbClr val="000000"/>
                </a:solidFill>
                <a:latin typeface="HelveticaNeue" charset="0"/>
              </a:rPr>
              <a:t>; </a:t>
            </a:r>
            <a:r>
              <a:rPr lang="en-US" dirty="0" err="1" smtClean="0">
                <a:solidFill>
                  <a:srgbClr val="000000"/>
                </a:solidFill>
                <a:latin typeface="HelveticaNeue" charset="0"/>
              </a:rPr>
              <a:t>Beymer</a:t>
            </a:r>
            <a:r>
              <a:rPr lang="en-US" dirty="0" smtClean="0">
                <a:solidFill>
                  <a:srgbClr val="000000"/>
                </a:solidFill>
                <a:latin typeface="HelveticaNeue" charset="0"/>
              </a:rPr>
              <a:t>, Rosenberg, &amp; Schmidt, </a:t>
            </a:r>
            <a:r>
              <a:rPr lang="en-US" i="1" dirty="0" smtClean="0">
                <a:solidFill>
                  <a:srgbClr val="000000"/>
                </a:solidFill>
                <a:latin typeface="HelveticaNeue" charset="0"/>
              </a:rPr>
              <a:t>JYA</a:t>
            </a:r>
            <a:r>
              <a:rPr lang="en-US" dirty="0" smtClean="0">
                <a:solidFill>
                  <a:srgbClr val="000000"/>
                </a:solidFill>
                <a:latin typeface="HelveticaNeue" charset="0"/>
              </a:rPr>
              <a:t>, 2018</a:t>
            </a:r>
            <a:endParaRPr lang="en-US" dirty="0"/>
          </a:p>
        </p:txBody>
      </p:sp>
    </p:spTree>
    <p:extLst>
      <p:ext uri="{BB962C8B-B14F-4D97-AF65-F5344CB8AC3E}">
        <p14:creationId xmlns:p14="http://schemas.microsoft.com/office/powerpoint/2010/main" val="344373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09600"/>
            <a:ext cx="8229600" cy="990600"/>
          </a:xfrm>
        </p:spPr>
        <p:txBody>
          <a:bodyPr>
            <a:normAutofit/>
          </a:bodyPr>
          <a:lstStyle/>
          <a:p>
            <a:r>
              <a:rPr lang="en-US" dirty="0"/>
              <a:t>Doing “data science”</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Designing </a:t>
            </a:r>
            <a:r>
              <a:rPr lang="en-US" dirty="0">
                <a:solidFill>
                  <a:srgbClr val="000000"/>
                </a:solidFill>
                <a:latin typeface="HelveticaNeue" charset="0"/>
              </a:rPr>
              <a:t>activities and tools </a:t>
            </a:r>
            <a:r>
              <a:rPr lang="en-US" dirty="0" smtClean="0">
                <a:solidFill>
                  <a:srgbClr val="000000"/>
                </a:solidFill>
                <a:latin typeface="HelveticaNeue" charset="0"/>
              </a:rPr>
              <a:t>for doing “data science”</a:t>
            </a:r>
          </a:p>
          <a:p>
            <a:endParaRPr lang="en-US" dirty="0" smtClean="0">
              <a:solidFill>
                <a:srgbClr val="000000"/>
              </a:solidFill>
              <a:latin typeface="HelveticaNeue" charset="0"/>
            </a:endParaRPr>
          </a:p>
          <a:p>
            <a:r>
              <a:rPr lang="en-US" dirty="0">
                <a:solidFill>
                  <a:srgbClr val="000000"/>
                </a:solidFill>
                <a:latin typeface="HelveticaNeue" charset="0"/>
              </a:rPr>
              <a:t>Accessing and processing digital sources of </a:t>
            </a:r>
            <a:r>
              <a:rPr lang="en-US" dirty="0" smtClean="0">
                <a:solidFill>
                  <a:srgbClr val="000000"/>
                </a:solidFill>
                <a:latin typeface="HelveticaNeue" charset="0"/>
              </a:rPr>
              <a:t>data and using digital tools</a:t>
            </a:r>
            <a:endParaRPr lang="en-US" dirty="0">
              <a:solidFill>
                <a:srgbClr val="000000"/>
              </a:solidFill>
              <a:latin typeface="HelveticaNeue" charset="0"/>
            </a:endParaRPr>
          </a:p>
          <a:p>
            <a:endParaRPr lang="en-US" dirty="0" smtClean="0">
              <a:solidFill>
                <a:srgbClr val="000000"/>
              </a:solidFill>
              <a:latin typeface="HelveticaNeue" charset="0"/>
            </a:endParaRPr>
          </a:p>
          <a:p>
            <a:r>
              <a:rPr lang="en-US" dirty="0">
                <a:solidFill>
                  <a:srgbClr val="000000"/>
                </a:solidFill>
                <a:latin typeface="HelveticaNeue" charset="0"/>
              </a:rPr>
              <a:t>Expand opportunities to engage in engineering practices and connections </a:t>
            </a:r>
            <a:r>
              <a:rPr lang="en-US" dirty="0" smtClean="0">
                <a:solidFill>
                  <a:srgbClr val="000000"/>
                </a:solidFill>
                <a:latin typeface="HelveticaNeue" charset="0"/>
              </a:rPr>
              <a:t>to computer science </a:t>
            </a:r>
            <a:r>
              <a:rPr lang="en-US" dirty="0">
                <a:solidFill>
                  <a:srgbClr val="000000"/>
                </a:solidFill>
                <a:latin typeface="HelveticaNeue" charset="0"/>
              </a:rPr>
              <a:t>education</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a:t>
            </a:r>
            <a:r>
              <a:rPr lang="en-US" i="1" u="sng" dirty="0" smtClean="0">
                <a:solidFill>
                  <a:srgbClr val="000000"/>
                </a:solidFill>
                <a:latin typeface="HelveticaNeue" charset="0"/>
              </a:rPr>
              <a:t>NSF DRK-12 and I-TEST </a:t>
            </a:r>
            <a:endParaRPr lang="en-US" u="sng" dirty="0" smtClean="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teachers’ capacity to work with data</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Engage teachers </a:t>
            </a:r>
            <a:r>
              <a:rPr lang="en-US" dirty="0">
                <a:solidFill>
                  <a:srgbClr val="000000"/>
                </a:solidFill>
                <a:latin typeface="HelveticaNeue" charset="0"/>
              </a:rPr>
              <a:t>in coursework </a:t>
            </a:r>
            <a:r>
              <a:rPr lang="en-US" dirty="0" smtClean="0">
                <a:solidFill>
                  <a:srgbClr val="000000"/>
                </a:solidFill>
                <a:latin typeface="HelveticaNeue" charset="0"/>
              </a:rPr>
              <a:t>and research experiences to work with data</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Support teachers to do data modeling focused around curriculum</a:t>
            </a:r>
          </a:p>
          <a:p>
            <a:endParaRPr lang="en-US" dirty="0">
              <a:solidFill>
                <a:srgbClr val="000000"/>
              </a:solidFill>
              <a:latin typeface="HelveticaNeue" charset="0"/>
            </a:endParaRPr>
          </a:p>
          <a:p>
            <a:r>
              <a:rPr lang="en-US" dirty="0" smtClean="0">
                <a:solidFill>
                  <a:srgbClr val="000000"/>
                </a:solidFill>
                <a:latin typeface="HelveticaNeue" charset="0"/>
              </a:rPr>
              <a:t>Teachers’ designing </a:t>
            </a:r>
            <a:r>
              <a:rPr lang="en-US" dirty="0">
                <a:solidFill>
                  <a:srgbClr val="000000"/>
                </a:solidFill>
                <a:latin typeface="HelveticaNeue" charset="0"/>
              </a:rPr>
              <a:t>and </a:t>
            </a:r>
            <a:r>
              <a:rPr lang="en-US" dirty="0" smtClean="0">
                <a:solidFill>
                  <a:srgbClr val="000000"/>
                </a:solidFill>
                <a:latin typeface="HelveticaNeue" charset="0"/>
              </a:rPr>
              <a:t>developing curricula and tools (i.e</a:t>
            </a:r>
            <a:r>
              <a:rPr lang="en-US" dirty="0">
                <a:solidFill>
                  <a:srgbClr val="000000"/>
                </a:solidFill>
                <a:latin typeface="HelveticaNeue" charset="0"/>
              </a:rPr>
              <a:t>., support TPACK</a:t>
            </a:r>
            <a:r>
              <a:rPr lang="en-US" dirty="0" smtClean="0">
                <a:solidFill>
                  <a:srgbClr val="000000"/>
                </a:solidFill>
                <a:latin typeface="HelveticaNeue" charset="0"/>
              </a:rPr>
              <a:t>)</a:t>
            </a:r>
            <a:endParaRPr lang="en-US"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Support teachers to do data-intensive work</a:t>
            </a:r>
            <a:endParaRPr lang="en-US" sz="3200" dirty="0"/>
          </a:p>
        </p:txBody>
      </p:sp>
      <p:sp>
        <p:nvSpPr>
          <p:cNvPr id="3" name="Content Placeholder 2"/>
          <p:cNvSpPr>
            <a:spLocks noGrp="1"/>
          </p:cNvSpPr>
          <p:nvPr>
            <p:ph idx="1"/>
          </p:nvPr>
        </p:nvSpPr>
        <p:spPr>
          <a:xfrm>
            <a:off x="457199" y="1600200"/>
            <a:ext cx="8425543" cy="4876800"/>
          </a:xfrm>
        </p:spPr>
        <p:txBody>
          <a:bodyPr anchor="ctr"/>
          <a:lstStyle/>
          <a:p>
            <a:pPr marL="0" indent="0">
              <a:buNone/>
            </a:pPr>
            <a:r>
              <a:rPr lang="en-US" dirty="0" smtClean="0">
                <a:solidFill>
                  <a:srgbClr val="000000"/>
                </a:solidFill>
                <a:latin typeface="HelveticaNeue" charset="0"/>
              </a:rPr>
              <a:t>Organize coursework and professional development around data-intensive investigations: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Focus work with data on problems of practice and both creating and modeling data</a:t>
            </a:r>
          </a:p>
          <a:p>
            <a:endParaRPr lang="en-US" dirty="0" smtClean="0">
              <a:solidFill>
                <a:srgbClr val="000000"/>
              </a:solidFill>
              <a:latin typeface="HelveticaNeue" charset="0"/>
            </a:endParaRPr>
          </a:p>
          <a:p>
            <a:r>
              <a:rPr lang="en-US" dirty="0" smtClean="0">
                <a:solidFill>
                  <a:srgbClr val="000000"/>
                </a:solidFill>
                <a:latin typeface="HelveticaNeue" charset="0"/>
              </a:rPr>
              <a:t>Role of authentic work with data in content </a:t>
            </a:r>
            <a:r>
              <a:rPr lang="en-US" dirty="0">
                <a:solidFill>
                  <a:srgbClr val="000000"/>
                </a:solidFill>
                <a:latin typeface="HelveticaNeue" charset="0"/>
              </a:rPr>
              <a:t>area </a:t>
            </a:r>
            <a:r>
              <a:rPr lang="en-US" dirty="0" smtClean="0">
                <a:solidFill>
                  <a:srgbClr val="000000"/>
                </a:solidFill>
                <a:latin typeface="HelveticaNeue" charset="0"/>
              </a:rPr>
              <a:t>courses</a:t>
            </a:r>
          </a:p>
          <a:p>
            <a:endParaRPr lang="en-US" dirty="0">
              <a:solidFill>
                <a:srgbClr val="000000"/>
              </a:solidFill>
              <a:latin typeface="HelveticaNeue" charset="0"/>
            </a:endParaRPr>
          </a:p>
          <a:p>
            <a:pPr marL="0" indent="0" algn="ctr">
              <a:buNone/>
            </a:pPr>
            <a:r>
              <a:rPr lang="en-US" sz="2200" u="sng" dirty="0" smtClean="0">
                <a:solidFill>
                  <a:srgbClr val="000000"/>
                </a:solidFill>
                <a:latin typeface="HelveticaNeue" charset="0"/>
              </a:rPr>
              <a:t>Opportunities to collaborate in </a:t>
            </a:r>
            <a:r>
              <a:rPr lang="en-US" sz="2200" i="1" u="sng" dirty="0" smtClean="0">
                <a:solidFill>
                  <a:srgbClr val="000000"/>
                </a:solidFill>
                <a:latin typeface="HelveticaNeue" charset="0"/>
              </a:rPr>
              <a:t>TPTE </a:t>
            </a:r>
            <a:r>
              <a:rPr lang="en-US" sz="2200" u="sng" dirty="0" smtClean="0">
                <a:solidFill>
                  <a:srgbClr val="000000"/>
                </a:solidFill>
                <a:latin typeface="HelveticaNeue" charset="0"/>
              </a:rPr>
              <a:t> and across departments</a:t>
            </a:r>
            <a:endParaRPr lang="en-US" sz="2200" dirty="0"/>
          </a:p>
        </p:txBody>
      </p:sp>
    </p:spTree>
    <p:extLst>
      <p:ext uri="{BB962C8B-B14F-4D97-AF65-F5344CB8AC3E}">
        <p14:creationId xmlns:p14="http://schemas.microsoft.com/office/powerpoint/2010/main" val="1591275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 with data in </a:t>
            </a:r>
            <a:r>
              <a:rPr lang="en-US" dirty="0" smtClean="0"/>
              <a:t>K-12 </a:t>
            </a:r>
            <a:r>
              <a:rPr lang="en-US" dirty="0"/>
              <a:t>education</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036942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686799" cy="990600"/>
          </a:xfrm>
        </p:spPr>
        <p:txBody>
          <a:bodyPr>
            <a:normAutofit/>
          </a:bodyPr>
          <a:lstStyle/>
          <a:p>
            <a:r>
              <a:rPr lang="en-US" dirty="0"/>
              <a:t>Fostering leadership through networks</a:t>
            </a:r>
          </a:p>
        </p:txBody>
      </p:sp>
      <p:sp>
        <p:nvSpPr>
          <p:cNvPr id="3" name="Content Placeholder 2"/>
          <p:cNvSpPr>
            <a:spLocks noGrp="1"/>
          </p:cNvSpPr>
          <p:nvPr>
            <p:ph idx="1"/>
          </p:nvPr>
        </p:nvSpPr>
        <p:spPr/>
        <p:txBody>
          <a:bodyPr anchor="ctr">
            <a:normAutofit/>
          </a:bodyPr>
          <a:lstStyle/>
          <a:p>
            <a:pPr marL="0" indent="0">
              <a:buNone/>
            </a:pPr>
            <a:r>
              <a:rPr lang="en-US" dirty="0" smtClean="0">
                <a:solidFill>
                  <a:srgbClr val="000000"/>
                </a:solidFill>
                <a:latin typeface="HelveticaNeue" charset="0"/>
              </a:rPr>
              <a:t>Explore how teacher, curriculum director, and administrator influence on diffusion of innovations</a:t>
            </a:r>
          </a:p>
          <a:p>
            <a:endParaRPr lang="en-US" dirty="0" smtClean="0">
              <a:solidFill>
                <a:srgbClr val="000000"/>
              </a:solidFill>
              <a:latin typeface="HelveticaNeue" charset="0"/>
            </a:endParaRPr>
          </a:p>
          <a:p>
            <a:r>
              <a:rPr lang="en-US" dirty="0" smtClean="0">
                <a:solidFill>
                  <a:srgbClr val="000000"/>
                </a:solidFill>
                <a:latin typeface="HelveticaNeue" charset="0"/>
              </a:rPr>
              <a:t>Online </a:t>
            </a:r>
            <a:r>
              <a:rPr lang="en-US" dirty="0">
                <a:solidFill>
                  <a:srgbClr val="000000"/>
                </a:solidFill>
                <a:latin typeface="HelveticaNeue" charset="0"/>
              </a:rPr>
              <a:t>(i.e., social media</a:t>
            </a:r>
            <a:r>
              <a:rPr lang="en-US" dirty="0" smtClean="0">
                <a:solidFill>
                  <a:srgbClr val="000000"/>
                </a:solidFill>
                <a:latin typeface="HelveticaNeue" charset="0"/>
              </a:rPr>
              <a:t>) and technology-enriched professional development</a:t>
            </a:r>
          </a:p>
          <a:p>
            <a:endParaRPr lang="en-US" dirty="0" smtClean="0">
              <a:solidFill>
                <a:srgbClr val="000000"/>
              </a:solidFill>
              <a:latin typeface="HelveticaNeue" charset="0"/>
            </a:endParaRPr>
          </a:p>
          <a:p>
            <a:r>
              <a:rPr lang="en-US" dirty="0" smtClean="0">
                <a:solidFill>
                  <a:srgbClr val="000000"/>
                </a:solidFill>
                <a:latin typeface="HelveticaNeue" charset="0"/>
              </a:rPr>
              <a:t>Build network of support for STEM learning and work with data across </a:t>
            </a:r>
            <a:r>
              <a:rPr lang="en-US" i="1" dirty="0" smtClean="0">
                <a:solidFill>
                  <a:srgbClr val="000000"/>
                </a:solidFill>
                <a:latin typeface="HelveticaNeue" charset="0"/>
              </a:rPr>
              <a:t>Knox County Schools</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Partners in area districts and foundation funding </a:t>
            </a:r>
            <a:r>
              <a:rPr lang="en-US" u="sng" dirty="0" err="1" smtClean="0">
                <a:solidFill>
                  <a:srgbClr val="000000"/>
                </a:solidFill>
                <a:latin typeface="HelveticaNeue" charset="0"/>
              </a:rPr>
              <a:t>soruces</a:t>
            </a:r>
            <a:endParaRPr lang="en-US" u="sng"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98114" cy="990600"/>
          </a:xfrm>
        </p:spPr>
        <p:txBody>
          <a:bodyPr>
            <a:normAutofit fontScale="90000"/>
          </a:bodyPr>
          <a:lstStyle/>
          <a:p>
            <a:r>
              <a:rPr lang="en-US" dirty="0"/>
              <a:t>Building on strengths of </a:t>
            </a:r>
            <a:r>
              <a:rPr lang="en-US" i="1" dirty="0"/>
              <a:t>TPTE’s</a:t>
            </a:r>
            <a:r>
              <a:rPr lang="en-US" dirty="0"/>
              <a:t> courses</a:t>
            </a:r>
          </a:p>
        </p:txBody>
      </p:sp>
      <p:sp>
        <p:nvSpPr>
          <p:cNvPr id="3" name="Content Placeholder 2"/>
          <p:cNvSpPr>
            <a:spLocks noGrp="1"/>
          </p:cNvSpPr>
          <p:nvPr>
            <p:ph idx="1"/>
          </p:nvPr>
        </p:nvSpPr>
        <p:spPr/>
        <p:txBody>
          <a:bodyPr>
            <a:normAutofit lnSpcReduction="10000"/>
          </a:bodyPr>
          <a:lstStyle/>
          <a:p>
            <a:pPr marL="0" indent="0">
              <a:buNone/>
            </a:pPr>
            <a:r>
              <a:rPr lang="en-US" dirty="0">
                <a:solidFill>
                  <a:srgbClr val="000000"/>
                </a:solidFill>
                <a:latin typeface="HelveticaNeue" charset="0"/>
              </a:rPr>
              <a:t>Engage </a:t>
            </a:r>
            <a:r>
              <a:rPr lang="en-US" dirty="0" smtClean="0">
                <a:solidFill>
                  <a:srgbClr val="000000"/>
                </a:solidFill>
                <a:latin typeface="HelveticaNeue" charset="0"/>
              </a:rPr>
              <a:t>teachers at the undergraduate and graduate levels: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Use of computational tools (simulation and modeling)</a:t>
            </a:r>
          </a:p>
          <a:p>
            <a:endParaRPr lang="en-US" dirty="0" smtClean="0">
              <a:solidFill>
                <a:srgbClr val="000000"/>
              </a:solidFill>
              <a:latin typeface="HelveticaNeue" charset="0"/>
            </a:endParaRPr>
          </a:p>
          <a:p>
            <a:r>
              <a:rPr lang="en-US" dirty="0">
                <a:solidFill>
                  <a:srgbClr val="000000"/>
                </a:solidFill>
                <a:latin typeface="HelveticaNeue" charset="0"/>
              </a:rPr>
              <a:t>Work with data as cross-cutting capabilities in STEM</a:t>
            </a:r>
          </a:p>
          <a:p>
            <a:endParaRPr lang="en-US" dirty="0">
              <a:solidFill>
                <a:srgbClr val="000000"/>
              </a:solidFill>
              <a:latin typeface="HelveticaNeue" charset="0"/>
            </a:endParaRPr>
          </a:p>
          <a:p>
            <a:pPr marL="0" indent="0">
              <a:buNone/>
            </a:pPr>
            <a:r>
              <a:rPr lang="en-US" dirty="0" smtClean="0">
                <a:solidFill>
                  <a:srgbClr val="000000"/>
                </a:solidFill>
                <a:latin typeface="HelveticaNeue" charset="0"/>
              </a:rPr>
              <a:t>Integration and positive feedback loops in STEM:</a:t>
            </a:r>
            <a:endParaRPr lang="en-US" dirty="0" smtClean="0">
              <a:solidFill>
                <a:srgbClr val="000000"/>
              </a:solidFill>
              <a:latin typeface="HelveticaNeue" charset="0"/>
            </a:endParaRPr>
          </a:p>
          <a:p>
            <a:pPr marL="0" indent="0">
              <a:buNone/>
            </a:pPr>
            <a:endParaRPr lang="en-US" dirty="0" smtClean="0">
              <a:solidFill>
                <a:srgbClr val="000000"/>
              </a:solidFill>
              <a:latin typeface="HelveticaNeue" charset="0"/>
            </a:endParaRPr>
          </a:p>
          <a:p>
            <a:r>
              <a:rPr lang="en-US" dirty="0" smtClean="0">
                <a:solidFill>
                  <a:srgbClr val="000000"/>
                </a:solidFill>
                <a:latin typeface="HelveticaNeue" charset="0"/>
              </a:rPr>
              <a:t>Social media technologies and educational technologies</a:t>
            </a:r>
            <a:endParaRPr lang="en-US" dirty="0" smtClean="0">
              <a:solidFill>
                <a:srgbClr val="000000"/>
              </a:solidFill>
              <a:latin typeface="HelveticaNeue" charset="0"/>
            </a:endParaRPr>
          </a:p>
          <a:p>
            <a:endParaRPr lang="en-US" dirty="0">
              <a:solidFill>
                <a:srgbClr val="000000"/>
              </a:solidFill>
              <a:latin typeface="HelveticaNeue" charset="0"/>
            </a:endParaRPr>
          </a:p>
          <a:p>
            <a:r>
              <a:rPr lang="en-US" dirty="0" smtClean="0">
                <a:solidFill>
                  <a:srgbClr val="000000"/>
                </a:solidFill>
                <a:latin typeface="HelveticaNeue" charset="0"/>
              </a:rPr>
              <a:t>Work with data and activities that engage all learners</a:t>
            </a:r>
            <a:endParaRPr lang="en-US" dirty="0" smtClean="0">
              <a:solidFill>
                <a:srgbClr val="000000"/>
              </a:solidFill>
              <a:latin typeface="HelveticaNeue" charset="0"/>
            </a:endParaRP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261599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err="1"/>
              <a:t>Beymer</a:t>
            </a:r>
            <a:r>
              <a:rPr lang="en-US" sz="1050" dirty="0"/>
              <a:t>, P. N., Rosenberg, J. M., Schmidt, J. A., &amp; </a:t>
            </a:r>
            <a:r>
              <a:rPr lang="en-US" sz="1050" dirty="0" err="1"/>
              <a:t>Naftzger</a:t>
            </a:r>
            <a:r>
              <a:rPr lang="en-US" sz="1050" dirty="0"/>
              <a:t>, N. (in press). Examining relationships between choice, affect, and engagement in out-of-school time STEM programs. </a:t>
            </a:r>
            <a:r>
              <a:rPr lang="en-US" sz="1050" i="1" dirty="0"/>
              <a:t>Journal of Youth and Adolescence.</a:t>
            </a:r>
            <a:endParaRPr lang="en-US" sz="1050" dirty="0"/>
          </a:p>
          <a:p>
            <a:pPr marL="460375" indent="-446088">
              <a:buNone/>
            </a:pPr>
            <a:r>
              <a:rPr lang="en-US" sz="1050" dirty="0"/>
              <a:t>Cobb, P., Confrey, J., </a:t>
            </a:r>
            <a:r>
              <a:rPr lang="en-US" sz="1050" dirty="0" err="1"/>
              <a:t>diSessa</a:t>
            </a:r>
            <a:r>
              <a:rPr lang="en-US" sz="1050" dirty="0"/>
              <a:t>, A., Lehrer, R., &amp; Schauble, L. (2003). Design experiments in educational research. Educational Researcher, 32 (1), 9-13. </a:t>
            </a:r>
          </a:p>
          <a:p>
            <a:pPr marL="460375" indent="-446088">
              <a:buNone/>
            </a:pPr>
            <a:r>
              <a:rPr lang="en-US" sz="1050" dirty="0"/>
              <a:t>Hancock, C., Kaput, J. J., &amp; Goldsmith, L. T. (1992). Authentic inquiry with data: Critical barriers to classroom implementation. </a:t>
            </a:r>
            <a:r>
              <a:rPr lang="en-US" sz="1050" i="1" dirty="0"/>
              <a:t>Educational Psychologist, 27</a:t>
            </a:r>
            <a:r>
              <a:rPr lang="en-US" sz="1050" dirty="0"/>
              <a:t>(3), 337-364.</a:t>
            </a:r>
          </a:p>
          <a:p>
            <a:pPr marL="460375" indent="-446088">
              <a:buNone/>
            </a:pPr>
            <a:r>
              <a:rPr lang="en-US" sz="1050" dirty="0"/>
              <a:t>Keenan, S., Rosenberg, J. M., </a:t>
            </a:r>
            <a:r>
              <a:rPr lang="en-US" sz="1050" dirty="0" err="1"/>
              <a:t>Greenhalgh</a:t>
            </a:r>
            <a:r>
              <a:rPr lang="en-US" sz="1050" dirty="0"/>
              <a:t>, S. P. &amp; Koehler, M. J. (2016). Examining teachers’ technology use through digital portfolios. In </a:t>
            </a:r>
            <a:r>
              <a:rPr lang="en-US" sz="1050" i="1" dirty="0"/>
              <a:t>Proceedings of Society for Information Technology &amp; Teacher Education International Conference 2016</a:t>
            </a:r>
            <a:r>
              <a:rPr lang="en-US" sz="1050" dirty="0"/>
              <a:t> (pp. 1084-1091). Chesapeake, VA: Association for the Advancement of Computing in Education (AACE). Retrieved from </a:t>
            </a:r>
            <a:r>
              <a:rPr lang="en-US" sz="1050" u="sng" dirty="0">
                <a:hlinkClick r:id="rId3"/>
              </a:rPr>
              <a:t>http://</a:t>
            </a:r>
            <a:r>
              <a:rPr lang="en-US" sz="1050" u="sng" dirty="0" err="1" smtClean="0"/>
              <a:t>www.editlib.org</a:t>
            </a:r>
            <a:r>
              <a:rPr lang="en-US" sz="1050" u="sng" dirty="0" smtClean="0"/>
              <a:t>/p/171824</a:t>
            </a:r>
            <a:endParaRPr lang="en-US" sz="1050" dirty="0"/>
          </a:p>
          <a:p>
            <a:pPr marL="460375" indent="-446088">
              <a:buNone/>
            </a:pPr>
            <a:r>
              <a:rPr lang="en-US" sz="1050" dirty="0"/>
              <a:t>Koehler, M. J., </a:t>
            </a:r>
            <a:r>
              <a:rPr lang="en-US" sz="1050" dirty="0" err="1"/>
              <a:t>Greenhalgh</a:t>
            </a:r>
            <a:r>
              <a:rPr lang="en-US" sz="1050" dirty="0"/>
              <a:t>, S. P., Rosenberg, M. J., &amp; Keenan, S. (2017). What the tech is going on with digital teaching portfolios? Using the TPACK framework to analyze teachers’ technological understanding. </a:t>
            </a:r>
            <a:r>
              <a:rPr lang="en-US" sz="1050" i="1" dirty="0"/>
              <a:t>Journal of Technology and Teacher Education, 25</a:t>
            </a:r>
            <a:r>
              <a:rPr lang="en-US" sz="1050" dirty="0"/>
              <a:t>, 31-59. http://</a:t>
            </a:r>
            <a:r>
              <a:rPr lang="en-US" sz="1050" dirty="0" err="1"/>
              <a:t>www.learntechlib.org</a:t>
            </a:r>
            <a:r>
              <a:rPr lang="en-US" sz="1050" dirty="0"/>
              <a:t>/p/173346/</a:t>
            </a:r>
          </a:p>
          <a:p>
            <a:pPr marL="460375" indent="-446088">
              <a:buNone/>
            </a:pPr>
            <a:r>
              <a:rPr lang="en-US" sz="1050" dirty="0"/>
              <a:t>Krist, C., &amp; Rosenberg, J. M. (2016). Finding patterns in and refining characterizations of students’ epistemic cognition: A computational approach</a:t>
            </a:r>
            <a:r>
              <a:rPr lang="en-US" sz="1050" i="1" dirty="0"/>
              <a:t>.</a:t>
            </a:r>
            <a:r>
              <a:rPr lang="en-US" sz="1050" dirty="0"/>
              <a:t> In </a:t>
            </a:r>
            <a:r>
              <a:rPr lang="en-US" sz="1050" dirty="0" err="1"/>
              <a:t>Looi</a:t>
            </a:r>
            <a:r>
              <a:rPr lang="en-US" sz="1050" dirty="0"/>
              <a:t>, C.-K., </a:t>
            </a:r>
            <a:r>
              <a:rPr lang="en-US" sz="1050" dirty="0" err="1"/>
              <a:t>Polman</a:t>
            </a:r>
            <a:r>
              <a:rPr lang="en-US" sz="1050" dirty="0"/>
              <a:t>, J., Cress, U., &amp; </a:t>
            </a:r>
            <a:r>
              <a:rPr lang="en-US" sz="1050" dirty="0" err="1"/>
              <a:t>Reimann</a:t>
            </a:r>
            <a:r>
              <a:rPr lang="en-US" sz="1050" dirty="0"/>
              <a:t>, P. (Eds.), </a:t>
            </a:r>
            <a:r>
              <a:rPr lang="en-US" sz="1050" i="1" dirty="0"/>
              <a:t>Transforming Learning, Empowering Learners: The International Conference of the Learning Sciences Proceedings 2016</a:t>
            </a:r>
            <a:r>
              <a:rPr lang="en-US" sz="1050" dirty="0"/>
              <a:t> (Vol. 2, pp. 1223-1224). Singapore, Singapore: ICLS. </a:t>
            </a:r>
          </a:p>
          <a:p>
            <a:pPr marL="460375" indent="-446088">
              <a:buNone/>
            </a:pPr>
            <a:r>
              <a:rPr lang="en-US" sz="1050" dirty="0"/>
              <a:t>Lehrer, R. &amp; Schauble, L. (2015). Developing scientific thinking. In L. S. </a:t>
            </a:r>
            <a:r>
              <a:rPr lang="en-US" sz="1050" dirty="0" err="1"/>
              <a:t>Liben</a:t>
            </a:r>
            <a:r>
              <a:rPr lang="en-US" sz="1050" dirty="0"/>
              <a:t> &amp; U. Müller (Eds.), Cognitive processes. Handbook of child psychology and developmental science (Vol. 2, 7th ed., pp. 671-174). Hoboken, NJ: Wiley. </a:t>
            </a:r>
          </a:p>
          <a:p>
            <a:pPr marL="460375" indent="-446088">
              <a:buNone/>
            </a:pPr>
            <a:r>
              <a:rPr lang="en-US" sz="1050" dirty="0"/>
              <a:t>McNeill, K. L., &amp; Berland, L. (2017). What is (or should be) scientific evidence use in k‐12 classrooms? </a:t>
            </a:r>
            <a:r>
              <a:rPr lang="en-US" sz="1050" i="1" dirty="0"/>
              <a:t>Journal of Research in Science Teaching, 54</a:t>
            </a:r>
            <a:r>
              <a:rPr lang="en-US" sz="1050" dirty="0"/>
              <a:t>(5), 672-689.</a:t>
            </a:r>
          </a:p>
          <a:p>
            <a:pPr marL="460375" indent="-446088">
              <a:buNone/>
            </a:pPr>
            <a:r>
              <a:rPr lang="en-US" sz="1050" dirty="0" smtClean="0"/>
              <a:t>National </a:t>
            </a:r>
            <a:r>
              <a:rPr lang="en-US" sz="1050" dirty="0"/>
              <a:t>Research Council. (2012). </a:t>
            </a:r>
            <a:r>
              <a:rPr lang="en-US" sz="1050" i="1" dirty="0"/>
              <a:t>A framework for K-12 science education: Practices, crosscutting concepts, and core ideas</a:t>
            </a:r>
            <a:r>
              <a:rPr lang="en-US" sz="1050" dirty="0"/>
              <a:t>. Washington, DC: The National Academies Press.</a:t>
            </a:r>
          </a:p>
          <a:p>
            <a:pPr marL="460375" indent="-446088">
              <a:buNone/>
            </a:pPr>
            <a:r>
              <a:rPr lang="en-US" sz="1050" dirty="0"/>
              <a:t>NGSS Lead States. (2013). Next generation science standards: For states, by states. Washington, DC: National Academies Press.</a:t>
            </a:r>
          </a:p>
          <a:p>
            <a:pPr marL="460375" indent="-446088">
              <a:buNone/>
            </a:pPr>
            <a:r>
              <a:rPr lang="en-US" sz="1050" dirty="0"/>
              <a:t>Rosenberg, J. M. (2017). Opportunities for engaging students in “data practices” in online science classes. </a:t>
            </a:r>
            <a:r>
              <a:rPr lang="en-US" sz="1050" i="1" dirty="0"/>
              <a:t>Michigan Virtual Learning Research Institute Blog: Research, Policy, Innovation &amp; Networks</a:t>
            </a:r>
            <a:r>
              <a:rPr lang="en-US" sz="1050" dirty="0"/>
              <a:t>. https://</a:t>
            </a:r>
            <a:r>
              <a:rPr lang="en-US" sz="1050" dirty="0" err="1"/>
              <a:t>mvlri.org</a:t>
            </a:r>
            <a:r>
              <a:rPr lang="en-US" sz="1050" dirty="0"/>
              <a:t>/blog/opportunities-engaging-students-data-practices-online-science-classes</a:t>
            </a:r>
            <a:r>
              <a:rPr lang="en-US" sz="1050" dirty="0" smtClean="0"/>
              <a:t>/</a:t>
            </a:r>
          </a:p>
          <a:p>
            <a:pPr marL="460375" indent="-446088">
              <a:buNone/>
            </a:pPr>
            <a:r>
              <a:rPr lang="en-US" sz="1050" dirty="0"/>
              <a:t>Rosenberg, J. M. &amp; </a:t>
            </a:r>
            <a:r>
              <a:rPr lang="en-US" sz="1050" dirty="0" err="1"/>
              <a:t>Henriksen</a:t>
            </a:r>
            <a:r>
              <a:rPr lang="en-US" sz="1050" dirty="0"/>
              <a:t>, D., (in preparation). Teachers’ data modeling as part of a teacher education research methods course. </a:t>
            </a:r>
            <a:endParaRPr lang="en-US" sz="1050" dirty="0" smtClean="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a:t>Rosenberg, J. M. &amp; Krist, C. (2016, April). Characterizing students' epistemic considerations: An automated computational approach for embedded assessment responses. Poster presented at the National Association for Research in Science Teaching Annual International Conference, Baltimore, </a:t>
            </a:r>
            <a:r>
              <a:rPr lang="en-US" sz="1050" dirty="0" smtClean="0"/>
              <a:t>MD</a:t>
            </a:r>
          </a:p>
          <a:p>
            <a:pPr marL="460375" indent="-446088">
              <a:buNone/>
            </a:pPr>
            <a:r>
              <a:rPr lang="en-US" sz="1050" dirty="0" smtClean="0"/>
              <a:t>Rosenberg</a:t>
            </a:r>
            <a:r>
              <a:rPr lang="en-US" sz="1050" dirty="0"/>
              <a:t>, J. M. &amp; Schwarz, C. V. (2016, April). Examining fifth and sixth grade students’ epistemic considerations through an automated analysis of embedded assessment items. In B. </a:t>
            </a:r>
            <a:r>
              <a:rPr lang="en-US" sz="1050" dirty="0" err="1"/>
              <a:t>Reiser</a:t>
            </a:r>
            <a:r>
              <a:rPr lang="en-US" sz="1050" dirty="0"/>
              <a:t> (Chair), Longitudinal studies of elementary and middle school students’ epistemic considerations through participation in scientific practice. Related paper set presented at the National Association for Research in Science Teaching Annual International Conference, Baltimore, MD. </a:t>
            </a:r>
          </a:p>
          <a:p>
            <a:pPr marL="460375" indent="-446088">
              <a:buNone/>
            </a:pPr>
            <a:r>
              <a:rPr lang="en-US" sz="1050" dirty="0"/>
              <a:t>Rosenberg, J. M., &amp; </a:t>
            </a:r>
            <a:r>
              <a:rPr lang="en-US" sz="1050" dirty="0" err="1"/>
              <a:t>Ranellucci</a:t>
            </a:r>
            <a:r>
              <a:rPr lang="en-US" sz="1050" dirty="0"/>
              <a:t>, J. (2017). Student motivation in online science courses: A path to spending more time on course and higher achievement. </a:t>
            </a:r>
            <a:r>
              <a:rPr lang="en-US" sz="1050" i="1" dirty="0"/>
              <a:t>Michigan Virtual Learning Research Institute Blog: Research, Policy, Innovation &amp; Networks</a:t>
            </a:r>
            <a:r>
              <a:rPr lang="en-US" sz="1050" dirty="0"/>
              <a:t>. Retrieved from https://</a:t>
            </a:r>
            <a:r>
              <a:rPr lang="en-US" sz="1050" dirty="0" err="1"/>
              <a:t>mvlri.org</a:t>
            </a:r>
            <a:r>
              <a:rPr lang="en-US" sz="1050" dirty="0"/>
              <a:t>/blog/student-motivation-in-online-science-courses-a-path-to-spending-more-time-on-course-and-higher-achievement/</a:t>
            </a:r>
          </a:p>
          <a:p>
            <a:pPr marL="460375" indent="-446088">
              <a:buNone/>
            </a:pPr>
            <a:r>
              <a:rPr lang="en-US" sz="1050" dirty="0"/>
              <a:t>Rosenberg, J. M., </a:t>
            </a:r>
            <a:r>
              <a:rPr lang="en-US" sz="1050" dirty="0" err="1"/>
              <a:t>Greenhalgh</a:t>
            </a:r>
            <a:r>
              <a:rPr lang="en-US" sz="1050" dirty="0"/>
              <a:t>, S. P., &amp; Wolf, L. G. (2016, October). </a:t>
            </a:r>
            <a:r>
              <a:rPr lang="en-US" sz="1050" i="1" dirty="0"/>
              <a:t>Participating from near and far: Analyzing online graduate learning communities with social network analysis</a:t>
            </a:r>
            <a:r>
              <a:rPr lang="en-US" sz="1050" dirty="0"/>
              <a:t>. Paper presented at the Association for Educational Communications and Technology International Convention 2016, Las Vegas, NV.</a:t>
            </a:r>
          </a:p>
          <a:p>
            <a:pPr marL="460375" indent="-446088">
              <a:buNone/>
            </a:pPr>
            <a:r>
              <a:rPr lang="en-US" sz="1050" dirty="0"/>
              <a:t>Rosenberg, J. M., Schwarz, C. V., &amp; </a:t>
            </a:r>
            <a:r>
              <a:rPr lang="en-US" sz="1050" dirty="0" err="1"/>
              <a:t>Akcaoglu</a:t>
            </a:r>
            <a:r>
              <a:rPr lang="en-US" sz="1050" dirty="0"/>
              <a:t>, M. (under review). A comparative </a:t>
            </a:r>
            <a:r>
              <a:rPr lang="en-US" sz="1050" dirty="0" err="1"/>
              <a:t>longitidunal</a:t>
            </a:r>
            <a:r>
              <a:rPr lang="en-US" sz="1050" dirty="0"/>
              <a:t> case study of two fifth-grade teachers’ engagement in scientific modeling pedagogical practice. </a:t>
            </a:r>
            <a:r>
              <a:rPr lang="en-US" sz="1050" i="1" dirty="0"/>
              <a:t>Journal of Teacher Education.</a:t>
            </a:r>
            <a:endParaRPr lang="en-US" sz="1050" dirty="0"/>
          </a:p>
          <a:p>
            <a:pPr marL="460375" indent="-446088">
              <a:buNone/>
            </a:pPr>
            <a:r>
              <a:rPr lang="en-US" sz="1050" dirty="0"/>
              <a:t>Rosenberg, J. M., Schwarz, C. V., &amp; Lee, S. W.-Y. , &amp; </a:t>
            </a:r>
            <a:r>
              <a:rPr lang="en-US" sz="1050" dirty="0" err="1"/>
              <a:t>Akcaoglu</a:t>
            </a:r>
            <a:r>
              <a:rPr lang="en-US" sz="1050" dirty="0"/>
              <a:t>, M. (2015, April). A comparative longitudinal case study of the use of scientific modeling in the pedagogical practice of two fifth-grade science teachers. In A. Lo (Chair), </a:t>
            </a:r>
            <a:r>
              <a:rPr lang="en-US" sz="1050" i="1" dirty="0"/>
              <a:t>Leveraging the epistemic dimensions of scientific practice to support student's meaningful engagement in modeling.</a:t>
            </a:r>
            <a:r>
              <a:rPr lang="en-US" sz="1050" dirty="0"/>
              <a:t> Related paper set presented at the National Association for Research in Science Teaching Annual International Conference, Chicago, IL.</a:t>
            </a:r>
          </a:p>
          <a:p>
            <a:pPr marL="460375" indent="-446088">
              <a:buNone/>
            </a:pPr>
            <a:r>
              <a:rPr lang="en-US" sz="1050" dirty="0"/>
              <a:t>Rosenberg, J.M., </a:t>
            </a:r>
            <a:r>
              <a:rPr lang="en-US" sz="1050" dirty="0" err="1"/>
              <a:t>Greenhalgh</a:t>
            </a:r>
            <a:r>
              <a:rPr lang="en-US" sz="1050" dirty="0"/>
              <a:t>, S.P., Graves Wolf, L. &amp; Koehler, M.J. (2017). Strategies, use, and impact of social media for supporting teacher community within professional development: The case of one urban STEM program. </a:t>
            </a:r>
            <a:r>
              <a:rPr lang="en-US" sz="1050" i="1" dirty="0"/>
              <a:t>Journal of Computers in Mathematics and Science Teaching, 36</a:t>
            </a:r>
            <a:r>
              <a:rPr lang="en-US" sz="1050" dirty="0"/>
              <a:t>(3), 255-267. http://</a:t>
            </a:r>
            <a:r>
              <a:rPr lang="en-US" sz="1050" dirty="0" err="1"/>
              <a:t>www.learntechlib.org</a:t>
            </a:r>
            <a:r>
              <a:rPr lang="en-US" sz="1050" dirty="0"/>
              <a:t>/p/180387/</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Journal of Research in Science Teaching, 55(1), 19-43. https://</a:t>
            </a:r>
            <a:r>
              <a:rPr lang="en-US" sz="1050" dirty="0" err="1"/>
              <a:t>dx.doi.org</a:t>
            </a:r>
            <a:r>
              <a:rPr lang="en-US" sz="1050" dirty="0"/>
              <a:t>/10.1002/tea.21409 </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a:t>
            </a:r>
            <a:r>
              <a:rPr lang="en-US" sz="1050" i="1" dirty="0"/>
              <a:t>Journal of Research in Science Teaching, 55</a:t>
            </a:r>
            <a:r>
              <a:rPr lang="en-US" sz="1050" dirty="0"/>
              <a:t>(1), 19-43. https://</a:t>
            </a:r>
            <a:r>
              <a:rPr lang="en-US" sz="1050" dirty="0" err="1"/>
              <a:t>dx.doi.org</a:t>
            </a:r>
            <a:r>
              <a:rPr lang="en-US" sz="1050" dirty="0"/>
              <a:t>/10.1002/tea.21409</a:t>
            </a:r>
          </a:p>
          <a:p>
            <a:pPr marL="460375" indent="-446088">
              <a:buNone/>
            </a:pPr>
            <a:r>
              <a:rPr lang="en-US" sz="1050" dirty="0"/>
              <a:t>Wild, C. J., &amp; </a:t>
            </a:r>
            <a:r>
              <a:rPr lang="en-US" sz="1050" dirty="0" err="1"/>
              <a:t>Pfannkuch</a:t>
            </a:r>
            <a:r>
              <a:rPr lang="en-US" sz="1050" dirty="0"/>
              <a:t>, M. (1999). Statistical thinking in empirical enquiry. International </a:t>
            </a:r>
            <a:r>
              <a:rPr lang="en-US" sz="1050" i="1" dirty="0"/>
              <a:t>Statistical Review, 67</a:t>
            </a:r>
            <a:r>
              <a:rPr lang="en-US" sz="1050" dirty="0"/>
              <a:t>(3), 223-248</a:t>
            </a:r>
            <a:r>
              <a:rPr lang="en-US" sz="1050" dirty="0" smtClean="0"/>
              <a:t>.</a:t>
            </a:r>
            <a:endParaRPr lang="en-US" sz="1050"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587913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2009638741"/>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013812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3908"/>
            <a:ext cx="3349487" cy="3633444"/>
          </a:xfrm>
        </p:spPr>
        <p:txBody>
          <a:bodyPr anchor="ctr">
            <a:normAutofit/>
          </a:bodyPr>
          <a:lstStyle/>
          <a:p>
            <a:pPr marL="0" indent="0" algn="ctr">
              <a:buNone/>
            </a:pPr>
            <a:r>
              <a:rPr lang="en-US" dirty="0" smtClean="0"/>
              <a:t>Thank you!</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957" y="1138209"/>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2" y="4795897"/>
            <a:ext cx="9144000" cy="2062103"/>
          </a:xfrm>
          <a:prstGeom prst="rect">
            <a:avLst/>
          </a:prstGeom>
        </p:spPr>
        <p:txBody>
          <a:bodyPr wrap="square">
            <a:spAutoFit/>
          </a:bodyPr>
          <a:lstStyle/>
          <a:p>
            <a:pPr algn="ctr"/>
            <a:r>
              <a:rPr lang="en-US" sz="1600" i="1" dirty="0"/>
              <a:t>Thank you to participating teachers and </a:t>
            </a:r>
            <a:r>
              <a:rPr lang="en-US" sz="1600" i="1" dirty="0" smtClean="0"/>
              <a:t>students!</a:t>
            </a:r>
          </a:p>
          <a:p>
            <a:pPr algn="ctr"/>
            <a:endParaRPr lang="en-US" sz="1600" dirty="0"/>
          </a:p>
          <a:p>
            <a:pPr algn="ctr"/>
            <a:r>
              <a:rPr lang="en-US" sz="1600" i="1" dirty="0" smtClean="0"/>
              <a:t>Thank you to the following organizations for supporting this research:</a:t>
            </a:r>
          </a:p>
          <a:p>
            <a:pPr algn="ctr"/>
            <a:endParaRPr lang="en-US" sz="1600" dirty="0" smtClean="0"/>
          </a:p>
          <a:p>
            <a:pPr algn="ctr"/>
            <a:r>
              <a:rPr lang="en-US" sz="1600" dirty="0" smtClean="0"/>
              <a:t>Michigan Virtual Learning Research Institute and Michigan Virtual School</a:t>
            </a:r>
          </a:p>
          <a:p>
            <a:pPr algn="ctr"/>
            <a:r>
              <a:rPr lang="en-US" sz="1600" dirty="0" smtClean="0"/>
              <a:t>The Concord Consortium</a:t>
            </a:r>
          </a:p>
          <a:p>
            <a:pPr algn="ctr"/>
            <a:r>
              <a:rPr lang="en-US" sz="1600" dirty="0"/>
              <a:t>Michigan State </a:t>
            </a:r>
            <a:r>
              <a:rPr lang="en-US" sz="1600" dirty="0" smtClean="0"/>
              <a:t>University</a:t>
            </a:r>
          </a:p>
          <a:p>
            <a:pPr algn="ctr"/>
            <a:r>
              <a:rPr lang="en-US" sz="1600" dirty="0" smtClean="0"/>
              <a:t>The National Science Foundation</a:t>
            </a:r>
            <a:endParaRPr lang="en-US" sz="1600" dirty="0"/>
          </a:p>
        </p:txBody>
      </p:sp>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SLIDES</a:t>
            </a:r>
            <a:endParaRPr lang="en-US"/>
          </a:p>
        </p:txBody>
      </p:sp>
    </p:spTree>
    <p:extLst>
      <p:ext uri="{BB962C8B-B14F-4D97-AF65-F5344CB8AC3E}">
        <p14:creationId xmlns:p14="http://schemas.microsoft.com/office/powerpoint/2010/main" val="457041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063149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104471"/>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Tree>
    <p:extLst>
      <p:ext uri="{BB962C8B-B14F-4D97-AF65-F5344CB8AC3E}">
        <p14:creationId xmlns:p14="http://schemas.microsoft.com/office/powerpoint/2010/main" val="1239765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generality</a:t>
            </a:r>
            <a:endParaRPr lang="en-US" dirty="0"/>
          </a:p>
        </p:txBody>
      </p:sp>
      <p:pic>
        <p:nvPicPr>
          <p:cNvPr id="4"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4" y="1898208"/>
            <a:ext cx="5390004" cy="39820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75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40579" y="654503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Lehrer &amp; Schauble, 2015 </a:t>
            </a:r>
            <a:endParaRPr lang="en-US" sz="1400" dirty="0">
              <a:latin typeface="Helvetica Neue" charset="0"/>
              <a:ea typeface="Helvetica Neue" charset="0"/>
              <a:cs typeface="Helvetica Neue" charset="0"/>
            </a:endParaRPr>
          </a:p>
        </p:txBody>
      </p:sp>
      <p:sp>
        <p:nvSpPr>
          <p:cNvPr id="14" name="TextBox 13"/>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29771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joshuarosenberg:Dropbox:research:state_tweets:data:tweets.png"/>
          <p:cNvPicPr/>
          <p:nvPr/>
        </p:nvPicPr>
        <p:blipFill>
          <a:blip r:embed="rId2">
            <a:extLst>
              <a:ext uri="{28A0092B-C50C-407E-A947-70E740481C1C}">
                <a14:useLocalDpi xmlns:a14="http://schemas.microsoft.com/office/drawing/2010/main" val="0"/>
              </a:ext>
            </a:extLst>
          </a:blip>
          <a:srcRect/>
          <a:stretch>
            <a:fillRect/>
          </a:stretch>
        </p:blipFill>
        <p:spPr bwMode="auto">
          <a:xfrm>
            <a:off x="1585686" y="674914"/>
            <a:ext cx="5943600" cy="5943600"/>
          </a:xfrm>
          <a:prstGeom prst="rect">
            <a:avLst/>
          </a:prstGeom>
          <a:noFill/>
          <a:ln>
            <a:noFill/>
          </a:ln>
        </p:spPr>
      </p:pic>
    </p:spTree>
    <p:extLst>
      <p:ext uri="{BB962C8B-B14F-4D97-AF65-F5344CB8AC3E}">
        <p14:creationId xmlns:p14="http://schemas.microsoft.com/office/powerpoint/2010/main" val="417135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72189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115806</TotalTime>
  <Words>4652</Words>
  <Application>Microsoft Macintosh PowerPoint</Application>
  <PresentationFormat>On-screen Show (4:3)</PresentationFormat>
  <Paragraphs>1037</Paragraphs>
  <Slides>80</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Calibri</vt:lpstr>
      <vt:lpstr>Helvetica</vt:lpstr>
      <vt:lpstr>Helvetica Neue</vt:lpstr>
      <vt:lpstr>HelveticaNeue</vt:lpstr>
      <vt:lpstr>Symbol</vt:lpstr>
      <vt:lpstr>Wingdings</vt:lpstr>
      <vt:lpstr>Arial</vt:lpstr>
      <vt:lpstr>Clarity</vt:lpstr>
      <vt:lpstr>Thinking of and with data: How students and teachers (and researchers) use data in STEM education</vt:lpstr>
      <vt:lpstr>PowerPoint Presentation</vt:lpstr>
      <vt:lpstr>How I came to my research interest</vt:lpstr>
      <vt:lpstr>Data is power(ful)</vt:lpstr>
      <vt:lpstr>Data is power(ful)</vt:lpstr>
      <vt:lpstr>Work with data in K-12 education</vt:lpstr>
      <vt:lpstr>Work with data in K-12 education</vt:lpstr>
      <vt:lpstr>Work with data in K-12 education</vt:lpstr>
      <vt:lpstr>Work with data in K-12 education</vt:lpstr>
      <vt:lpstr>PowerPoint Presentation</vt:lpstr>
      <vt:lpstr>Examples of past and ongoing research</vt:lpstr>
      <vt:lpstr>Students’ work with data </vt:lpstr>
      <vt:lpstr>Questions about students’ work with data </vt:lpstr>
      <vt:lpstr>Example: Students’ use of simulations</vt:lpstr>
      <vt:lpstr>Example: Engaging in scientific practices</vt:lpstr>
      <vt:lpstr>Teachers’ support for work with data</vt:lpstr>
      <vt:lpstr>Questions about teachers’ support for work with data</vt:lpstr>
      <vt:lpstr>Example: Teachers’ data modeling</vt:lpstr>
      <vt:lpstr>Example: Teachers’ use of scientific modeling</vt:lpstr>
      <vt:lpstr>Researchers’ study of work with data</vt:lpstr>
      <vt:lpstr>Researchers’ study of work with data</vt:lpstr>
      <vt:lpstr>Example: Development of communities on Twitter</vt:lpstr>
      <vt:lpstr>Example: Analysis of digital portfolios as performance assessments</vt:lpstr>
      <vt:lpstr>PowerPoint Presentation</vt:lpstr>
      <vt:lpstr>How do K-12 students who work with data in science education engage in their learning?</vt:lpstr>
      <vt:lpstr>Work with data in K-12 education</vt:lpstr>
      <vt:lpstr>Work with data in K-12 education</vt:lpstr>
      <vt:lpstr>Work with data in K-12 education</vt:lpstr>
      <vt:lpstr>Study 1</vt:lpstr>
      <vt:lpstr>Context and sample</vt:lpstr>
      <vt:lpstr>Experience sampling method (ESM)</vt:lpstr>
      <vt:lpstr>Why ESM?</vt:lpstr>
      <vt:lpstr>Dimensions of engagement</vt:lpstr>
      <vt:lpstr>Person-oriented approach</vt:lpstr>
      <vt:lpstr>Profiles of engagement</vt:lpstr>
      <vt:lpstr>Universally Low</vt:lpstr>
      <vt:lpstr>Reluctant</vt:lpstr>
      <vt:lpstr>Rational</vt:lpstr>
      <vt:lpstr>Full</vt:lpstr>
      <vt:lpstr>Profiles of engagement</vt:lpstr>
      <vt:lpstr>Different activities are associated with different profiles of engagement</vt:lpstr>
      <vt:lpstr>The impacts of choice on engagement</vt:lpstr>
      <vt:lpstr>The impacts of choice during laboratory</vt:lpstr>
      <vt:lpstr>Summary</vt:lpstr>
      <vt:lpstr>Implications for teachers and teacher educators</vt:lpstr>
      <vt:lpstr>PowerPoint Presentation</vt:lpstr>
      <vt:lpstr>Study 2</vt:lpstr>
      <vt:lpstr>Context and sample</vt:lpstr>
      <vt:lpstr>Experience sampling method (ESM)</vt:lpstr>
      <vt:lpstr>Coding frame for teacher support for data practices</vt:lpstr>
      <vt:lpstr>Engagement and its conditions</vt:lpstr>
      <vt:lpstr>Profiles of engagement and its conditions</vt:lpstr>
      <vt:lpstr>Universally low</vt:lpstr>
      <vt:lpstr>Pleasurable</vt:lpstr>
      <vt:lpstr>Highly challenged and disengaged</vt:lpstr>
      <vt:lpstr>Full</vt:lpstr>
      <vt:lpstr>Profiles of engagement and its conditions</vt:lpstr>
      <vt:lpstr>Quantitative findings: Engagement in data practices</vt:lpstr>
      <vt:lpstr>Qualitative findings: Engagement in data practices</vt:lpstr>
      <vt:lpstr>Summary</vt:lpstr>
      <vt:lpstr>Implications for teachers and teacher educators</vt:lpstr>
      <vt:lpstr>Findings from across both studies</vt:lpstr>
      <vt:lpstr>PowerPoint Presentation</vt:lpstr>
      <vt:lpstr>Research focused on work with data</vt:lpstr>
      <vt:lpstr>Research focused on work with data</vt:lpstr>
      <vt:lpstr>Changes in students’ learning and motivation </vt:lpstr>
      <vt:lpstr>Doing “data science”</vt:lpstr>
      <vt:lpstr>Building teachers’ capacity to work with data</vt:lpstr>
      <vt:lpstr>Support teachers to do data-intensive work</vt:lpstr>
      <vt:lpstr>Fostering leadership through networks</vt:lpstr>
      <vt:lpstr>Building on strengths of TPTE’s courses</vt:lpstr>
      <vt:lpstr>References</vt:lpstr>
      <vt:lpstr>References</vt:lpstr>
      <vt:lpstr>Research focused on work with data</vt:lpstr>
      <vt:lpstr>PowerPoint Presentation</vt:lpstr>
      <vt:lpstr>OTHER SLIDES</vt:lpstr>
      <vt:lpstr>PowerPoint Presentation</vt:lpstr>
      <vt:lpstr>PowerPoint Presentation</vt:lpstr>
      <vt:lpstr>Changes in generality</vt:lpstr>
      <vt:lpstr>PowerPoint Presentation</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3013</cp:revision>
  <dcterms:created xsi:type="dcterms:W3CDTF">2014-12-16T19:18:20Z</dcterms:created>
  <dcterms:modified xsi:type="dcterms:W3CDTF">2018-01-25T02:02:07Z</dcterms:modified>
</cp:coreProperties>
</file>